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2"/>
  </p:notesMasterIdLst>
  <p:sldIdLst>
    <p:sldId id="256" r:id="rId2"/>
    <p:sldId id="257" r:id="rId3"/>
    <p:sldId id="258" r:id="rId4"/>
    <p:sldId id="259" r:id="rId5"/>
    <p:sldId id="281" r:id="rId6"/>
    <p:sldId id="268" r:id="rId7"/>
    <p:sldId id="270" r:id="rId8"/>
    <p:sldId id="271" r:id="rId9"/>
    <p:sldId id="272" r:id="rId10"/>
    <p:sldId id="261" r:id="rId11"/>
    <p:sldId id="262" r:id="rId12"/>
    <p:sldId id="273" r:id="rId13"/>
    <p:sldId id="274" r:id="rId14"/>
    <p:sldId id="263" r:id="rId15"/>
    <p:sldId id="264" r:id="rId16"/>
    <p:sldId id="265" r:id="rId17"/>
    <p:sldId id="276" r:id="rId18"/>
    <p:sldId id="277" r:id="rId19"/>
    <p:sldId id="278" r:id="rId20"/>
    <p:sldId id="279"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485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668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8816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0431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59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65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9427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22866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9" name="Google Shape;4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3" name="Google Shape;53;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20" name="Google Shape;20;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1" name="Google Shape;21;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2" name="Google Shape;22;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 name="Google Shape;3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 name="Google Shape;44;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6" name="Google Shape;4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obsproject.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support.microsoft.com/zh-tw/office/%E5%9C%A8-powerpoint-%E4%B8%AD%E9%8C%84%E8%A3%BD%E8%9E%A2%E5%B9%95-0b4c3f65-534c-4cf1-9c59-402b6e9d79d0?fbclid=IwAR1KRFP5yyEDVHqNEl0uVzHdmkk7T5SUGLs1QwiFiInxSV6we2vN5RM-sPI"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1564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US" altLang="zh-TW" sz="4400" dirty="0"/>
              <a:t>Final Programming </a:t>
            </a:r>
            <a:r>
              <a:rPr lang="zh-TW" sz="4400" dirty="0"/>
              <a:t>Exam Rules</a:t>
            </a:r>
            <a:endParaRPr sz="4400" dirty="0"/>
          </a:p>
        </p:txBody>
      </p:sp>
      <p:sp>
        <p:nvSpPr>
          <p:cNvPr id="61" name="Google Shape;61;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fontScale="77500" lnSpcReduction="20000"/>
          </a:bodyPr>
          <a:lstStyle/>
          <a:p>
            <a:pPr marL="0" lvl="0" indent="0" algn="ctr" rtl="0">
              <a:lnSpc>
                <a:spcPct val="100000"/>
              </a:lnSpc>
              <a:spcBef>
                <a:spcPts val="0"/>
              </a:spcBef>
              <a:spcAft>
                <a:spcPts val="0"/>
              </a:spcAft>
              <a:buSzPct val="117647"/>
              <a:buNone/>
            </a:pPr>
            <a:r>
              <a:rPr lang="en-US" altLang="zh-TW" dirty="0"/>
              <a:t>Data Structures and Object-oriented Programming</a:t>
            </a:r>
            <a:r>
              <a:rPr lang="zh-TW" dirty="0"/>
              <a:t> 202</a:t>
            </a:r>
            <a:r>
              <a:rPr lang="en-US" altLang="zh-TW" dirty="0"/>
              <a:t>2 Spring</a:t>
            </a:r>
            <a:endParaRPr dirty="0"/>
          </a:p>
          <a:p>
            <a:pPr marL="0" lvl="0" indent="0" algn="ctr" rtl="0">
              <a:lnSpc>
                <a:spcPct val="100000"/>
              </a:lnSpc>
              <a:spcBef>
                <a:spcPts val="0"/>
              </a:spcBef>
              <a:spcAft>
                <a:spcPts val="0"/>
              </a:spcAft>
              <a:buSzPct val="117647"/>
              <a:buNone/>
            </a:pPr>
            <a:r>
              <a:rPr lang="zh-TW" dirty="0"/>
              <a:t>Professor: Sai-Keung Wong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lvl="0">
              <a:buSzPct val="111111"/>
            </a:pPr>
            <a:r>
              <a:rPr lang="zh-TW" dirty="0"/>
              <a:t>Open Broadcaster Software</a:t>
            </a:r>
            <a:r>
              <a:rPr lang="en-US" altLang="zh-TW" dirty="0"/>
              <a:t> </a:t>
            </a:r>
            <a:r>
              <a:rPr lang="zh-TW" altLang="zh-TW" dirty="0"/>
              <a:t>tutorial</a:t>
            </a:r>
            <a:endParaRPr dirty="0"/>
          </a:p>
        </p:txBody>
      </p:sp>
      <p:sp>
        <p:nvSpPr>
          <p:cNvPr id="91" name="Google Shape;91;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zh-TW"/>
              <a:t>Download: https://obsproject.com/</a:t>
            </a:r>
            <a:endParaRPr/>
          </a:p>
          <a:p>
            <a:pPr marL="0" lvl="0" indent="0" algn="l" rtl="0">
              <a:lnSpc>
                <a:spcPct val="115000"/>
              </a:lnSpc>
              <a:spcBef>
                <a:spcPts val="1200"/>
              </a:spcBef>
              <a:spcAft>
                <a:spcPts val="1200"/>
              </a:spcAft>
              <a:buSzPts val="1800"/>
              <a:buNone/>
            </a:pPr>
            <a:endParaRPr/>
          </a:p>
        </p:txBody>
      </p:sp>
      <p:pic>
        <p:nvPicPr>
          <p:cNvPr id="92" name="Google Shape;92;p19"/>
          <p:cNvPicPr preferRelativeResize="0"/>
          <p:nvPr/>
        </p:nvPicPr>
        <p:blipFill rotWithShape="1">
          <a:blip r:embed="rId3">
            <a:alphaModFix/>
          </a:blip>
          <a:srcRect/>
          <a:stretch/>
        </p:blipFill>
        <p:spPr>
          <a:xfrm>
            <a:off x="1218375" y="1617900"/>
            <a:ext cx="6707251" cy="3164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lvl="0">
              <a:buSzPct val="111111"/>
            </a:pPr>
            <a:r>
              <a:rPr lang="zh-TW" altLang="zh-TW" dirty="0"/>
              <a:t>Open Broadcaster Software</a:t>
            </a:r>
            <a:r>
              <a:rPr lang="en-US" altLang="zh-TW" dirty="0"/>
              <a:t> </a:t>
            </a:r>
            <a:r>
              <a:rPr lang="zh-TW" altLang="zh-TW" dirty="0"/>
              <a:t>tutorial</a:t>
            </a:r>
            <a:endParaRPr dirty="0"/>
          </a:p>
        </p:txBody>
      </p:sp>
      <p:sp>
        <p:nvSpPr>
          <p:cNvPr id="98" name="Google Shape;98;p20"/>
          <p:cNvSpPr txBox="1">
            <a:spLocks noGrp="1"/>
          </p:cNvSpPr>
          <p:nvPr>
            <p:ph type="body" idx="1"/>
          </p:nvPr>
        </p:nvSpPr>
        <p:spPr>
          <a:xfrm>
            <a:off x="311700" y="1087140"/>
            <a:ext cx="8520600" cy="3481735"/>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ltLang="zh-TW" dirty="0">
                <a:solidFill>
                  <a:schemeClr val="tx1"/>
                </a:solidFill>
              </a:rPr>
              <a:t>1.</a:t>
            </a:r>
            <a:r>
              <a:rPr lang="zh-TW" altLang="en-US" dirty="0">
                <a:solidFill>
                  <a:schemeClr val="tx1"/>
                </a:solidFill>
              </a:rPr>
              <a:t> </a:t>
            </a:r>
            <a:r>
              <a:rPr lang="en-US" altLang="zh-TW" dirty="0">
                <a:solidFill>
                  <a:schemeClr val="tx1"/>
                </a:solidFill>
              </a:rPr>
              <a:t>Right click at Source</a:t>
            </a:r>
            <a:r>
              <a:rPr lang="zh-TW" altLang="en-US" dirty="0">
                <a:solidFill>
                  <a:schemeClr val="tx1"/>
                </a:solidFill>
              </a:rPr>
              <a:t> </a:t>
            </a:r>
            <a:r>
              <a:rPr lang="en-US" altLang="zh-TW" dirty="0">
                <a:solidFill>
                  <a:schemeClr val="tx1"/>
                </a:solidFill>
              </a:rPr>
              <a:t>-&gt; Add -&gt; Display Capture</a:t>
            </a:r>
          </a:p>
        </p:txBody>
      </p:sp>
      <p:pic>
        <p:nvPicPr>
          <p:cNvPr id="3" name="圖片 2">
            <a:extLst>
              <a:ext uri="{FF2B5EF4-FFF2-40B4-BE49-F238E27FC236}">
                <a16:creationId xmlns:a16="http://schemas.microsoft.com/office/drawing/2014/main" id="{2A315294-B998-4F5C-AE02-873D8AACF294}"/>
              </a:ext>
            </a:extLst>
          </p:cNvPr>
          <p:cNvPicPr>
            <a:picLocks noChangeAspect="1"/>
          </p:cNvPicPr>
          <p:nvPr/>
        </p:nvPicPr>
        <p:blipFill rotWithShape="1">
          <a:blip r:embed="rId3"/>
          <a:srcRect t="3463"/>
          <a:stretch/>
        </p:blipFill>
        <p:spPr>
          <a:xfrm>
            <a:off x="499906" y="1534950"/>
            <a:ext cx="5140685" cy="3481735"/>
          </a:xfrm>
          <a:prstGeom prst="rect">
            <a:avLst/>
          </a:prstGeom>
        </p:spPr>
      </p:pic>
      <p:sp>
        <p:nvSpPr>
          <p:cNvPr id="4" name="矩形 3">
            <a:extLst>
              <a:ext uri="{FF2B5EF4-FFF2-40B4-BE49-F238E27FC236}">
                <a16:creationId xmlns:a16="http://schemas.microsoft.com/office/drawing/2014/main" id="{D7A4D6A8-3EA3-40D3-8180-A89BF089E6A2}"/>
              </a:ext>
            </a:extLst>
          </p:cNvPr>
          <p:cNvSpPr/>
          <p:nvPr/>
        </p:nvSpPr>
        <p:spPr>
          <a:xfrm>
            <a:off x="1368264" y="4058279"/>
            <a:ext cx="2029033" cy="102119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2ED4C624-1C74-44C3-BA5B-8B2A4C18C547}"/>
              </a:ext>
            </a:extLst>
          </p:cNvPr>
          <p:cNvPicPr>
            <a:picLocks noChangeAspect="1"/>
          </p:cNvPicPr>
          <p:nvPr/>
        </p:nvPicPr>
        <p:blipFill>
          <a:blip r:embed="rId4"/>
          <a:stretch>
            <a:fillRect/>
          </a:stretch>
        </p:blipFill>
        <p:spPr>
          <a:xfrm>
            <a:off x="6769178" y="1534950"/>
            <a:ext cx="2031054" cy="2019514"/>
          </a:xfrm>
          <a:prstGeom prst="rect">
            <a:avLst/>
          </a:prstGeom>
        </p:spPr>
      </p:pic>
      <p:sp>
        <p:nvSpPr>
          <p:cNvPr id="6" name="箭號: 向右 5">
            <a:extLst>
              <a:ext uri="{FF2B5EF4-FFF2-40B4-BE49-F238E27FC236}">
                <a16:creationId xmlns:a16="http://schemas.microsoft.com/office/drawing/2014/main" id="{10A88755-5087-4A86-85B1-C775EBF92CF7}"/>
              </a:ext>
            </a:extLst>
          </p:cNvPr>
          <p:cNvSpPr/>
          <p:nvPr/>
        </p:nvSpPr>
        <p:spPr>
          <a:xfrm>
            <a:off x="5907871" y="2378190"/>
            <a:ext cx="594027" cy="387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37232046-FF0B-4371-B794-22067E721D01}"/>
              </a:ext>
            </a:extLst>
          </p:cNvPr>
          <p:cNvSpPr txBox="1"/>
          <p:nvPr/>
        </p:nvSpPr>
        <p:spPr>
          <a:xfrm>
            <a:off x="6769178" y="1165618"/>
            <a:ext cx="1428596" cy="369332"/>
          </a:xfrm>
          <a:prstGeom prst="rect">
            <a:avLst/>
          </a:prstGeom>
          <a:noFill/>
        </p:spPr>
        <p:txBody>
          <a:bodyPr wrap="none" rtlCol="0">
            <a:spAutoFit/>
          </a:bodyPr>
          <a:lstStyle/>
          <a:p>
            <a:r>
              <a:rPr lang="en-US" altLang="zh-TW" sz="1800" dirty="0"/>
              <a:t>2.</a:t>
            </a:r>
            <a:r>
              <a:rPr lang="zh-TW" altLang="en-US" sz="1800" dirty="0"/>
              <a:t> </a:t>
            </a:r>
            <a:r>
              <a:rPr lang="en-US" altLang="zh-TW" sz="1800" dirty="0"/>
              <a:t>Press OK</a:t>
            </a:r>
            <a:endParaRPr lang="zh-TW" alt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lvl="0">
              <a:buSzPct val="111111"/>
            </a:pPr>
            <a:r>
              <a:rPr lang="zh-TW" altLang="zh-TW" dirty="0"/>
              <a:t>Open Broadcaster Software</a:t>
            </a:r>
            <a:r>
              <a:rPr lang="en-US" altLang="zh-TW" dirty="0"/>
              <a:t> </a:t>
            </a:r>
            <a:r>
              <a:rPr lang="zh-TW" altLang="zh-TW" dirty="0"/>
              <a:t>tutorial</a:t>
            </a:r>
            <a:endParaRPr dirty="0"/>
          </a:p>
        </p:txBody>
      </p:sp>
      <p:sp>
        <p:nvSpPr>
          <p:cNvPr id="98" name="Google Shape;98;p20"/>
          <p:cNvSpPr txBox="1">
            <a:spLocks noGrp="1"/>
          </p:cNvSpPr>
          <p:nvPr>
            <p:ph type="body" idx="1"/>
          </p:nvPr>
        </p:nvSpPr>
        <p:spPr>
          <a:xfrm>
            <a:off x="311700" y="1087140"/>
            <a:ext cx="8520600" cy="3481735"/>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ltLang="zh-TW" dirty="0">
                <a:solidFill>
                  <a:schemeClr val="tx1"/>
                </a:solidFill>
              </a:rPr>
              <a:t>3.</a:t>
            </a:r>
            <a:r>
              <a:rPr lang="zh-TW" altLang="en-US" dirty="0">
                <a:solidFill>
                  <a:schemeClr val="tx1"/>
                </a:solidFill>
              </a:rPr>
              <a:t> </a:t>
            </a:r>
            <a:r>
              <a:rPr lang="en-US" altLang="zh-TW" dirty="0">
                <a:solidFill>
                  <a:schemeClr val="tx1"/>
                </a:solidFill>
              </a:rPr>
              <a:t>Press OK</a:t>
            </a:r>
          </a:p>
        </p:txBody>
      </p:sp>
      <p:pic>
        <p:nvPicPr>
          <p:cNvPr id="8" name="圖片 7">
            <a:extLst>
              <a:ext uri="{FF2B5EF4-FFF2-40B4-BE49-F238E27FC236}">
                <a16:creationId xmlns:a16="http://schemas.microsoft.com/office/drawing/2014/main" id="{283485D4-EFCE-443C-BA97-A9FC3A01EC79}"/>
              </a:ext>
            </a:extLst>
          </p:cNvPr>
          <p:cNvPicPr>
            <a:picLocks noChangeAspect="1"/>
          </p:cNvPicPr>
          <p:nvPr/>
        </p:nvPicPr>
        <p:blipFill>
          <a:blip r:embed="rId3"/>
          <a:stretch>
            <a:fillRect/>
          </a:stretch>
        </p:blipFill>
        <p:spPr>
          <a:xfrm>
            <a:off x="2725773" y="1509961"/>
            <a:ext cx="3692454" cy="3128329"/>
          </a:xfrm>
          <a:prstGeom prst="rect">
            <a:avLst/>
          </a:prstGeom>
        </p:spPr>
      </p:pic>
      <p:sp>
        <p:nvSpPr>
          <p:cNvPr id="2" name="矩形 1">
            <a:extLst>
              <a:ext uri="{FF2B5EF4-FFF2-40B4-BE49-F238E27FC236}">
                <a16:creationId xmlns:a16="http://schemas.microsoft.com/office/drawing/2014/main" id="{4974DC63-E22C-4670-BF77-AB277BD3176A}"/>
              </a:ext>
            </a:extLst>
          </p:cNvPr>
          <p:cNvSpPr/>
          <p:nvPr/>
        </p:nvSpPr>
        <p:spPr>
          <a:xfrm>
            <a:off x="2843317" y="1708660"/>
            <a:ext cx="3470715" cy="1935591"/>
          </a:xfrm>
          <a:prstGeom prst="rect">
            <a:avLst/>
          </a:prstGeom>
          <a:solidFill>
            <a:srgbClr val="3C3C3C">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Your Display Here</a:t>
            </a:r>
            <a:endParaRPr lang="zh-TW" altLang="en-US" dirty="0"/>
          </a:p>
        </p:txBody>
      </p:sp>
    </p:spTree>
    <p:extLst>
      <p:ext uri="{BB962C8B-B14F-4D97-AF65-F5344CB8AC3E}">
        <p14:creationId xmlns:p14="http://schemas.microsoft.com/office/powerpoint/2010/main" val="283747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lvl="0">
              <a:buSzPct val="111111"/>
            </a:pPr>
            <a:r>
              <a:rPr lang="zh-TW" altLang="zh-TW" dirty="0"/>
              <a:t>Open Broadcaster Software</a:t>
            </a:r>
            <a:r>
              <a:rPr lang="en-US" altLang="zh-TW" dirty="0"/>
              <a:t> </a:t>
            </a:r>
            <a:r>
              <a:rPr lang="zh-TW" altLang="zh-TW" dirty="0"/>
              <a:t>tutorial</a:t>
            </a:r>
            <a:endParaRPr dirty="0"/>
          </a:p>
        </p:txBody>
      </p:sp>
      <p:sp>
        <p:nvSpPr>
          <p:cNvPr id="105" name="Google Shape;105;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zh-TW" dirty="0"/>
              <a:t>If the picture of your screen is shown in the middle screen of OBS，Click </a:t>
            </a:r>
            <a:r>
              <a:rPr lang="zh-TW" altLang="en-US" b="1" dirty="0">
                <a:solidFill>
                  <a:srgbClr val="FF0000"/>
                </a:solidFill>
              </a:rPr>
              <a:t>“</a:t>
            </a:r>
            <a:r>
              <a:rPr lang="en-US" altLang="zh-TW" b="1" dirty="0">
                <a:solidFill>
                  <a:srgbClr val="FF0000"/>
                </a:solidFill>
              </a:rPr>
              <a:t>Start Recording</a:t>
            </a:r>
            <a:r>
              <a:rPr lang="zh-TW" b="1" dirty="0">
                <a:solidFill>
                  <a:srgbClr val="FF0000"/>
                </a:solidFill>
              </a:rPr>
              <a:t>"</a:t>
            </a:r>
            <a:r>
              <a:rPr lang="zh-TW" dirty="0"/>
              <a:t> to start recording the screen</a:t>
            </a:r>
            <a:endParaRPr dirty="0"/>
          </a:p>
        </p:txBody>
      </p:sp>
      <p:pic>
        <p:nvPicPr>
          <p:cNvPr id="2" name="圖片 1">
            <a:extLst>
              <a:ext uri="{FF2B5EF4-FFF2-40B4-BE49-F238E27FC236}">
                <a16:creationId xmlns:a16="http://schemas.microsoft.com/office/drawing/2014/main" id="{4F0576EE-09B3-4CAB-959B-DF63374A5AE7}"/>
              </a:ext>
            </a:extLst>
          </p:cNvPr>
          <p:cNvPicPr>
            <a:picLocks noChangeAspect="1"/>
          </p:cNvPicPr>
          <p:nvPr/>
        </p:nvPicPr>
        <p:blipFill rotWithShape="1">
          <a:blip r:embed="rId3"/>
          <a:srcRect t="3820"/>
          <a:stretch/>
        </p:blipFill>
        <p:spPr>
          <a:xfrm>
            <a:off x="2218909" y="1888870"/>
            <a:ext cx="4706181" cy="3175255"/>
          </a:xfrm>
          <a:prstGeom prst="rect">
            <a:avLst/>
          </a:prstGeom>
        </p:spPr>
      </p:pic>
      <p:sp>
        <p:nvSpPr>
          <p:cNvPr id="7" name="矩形 6">
            <a:extLst>
              <a:ext uri="{FF2B5EF4-FFF2-40B4-BE49-F238E27FC236}">
                <a16:creationId xmlns:a16="http://schemas.microsoft.com/office/drawing/2014/main" id="{6D82C620-6EDA-4993-B8D1-A62DBD76ACD7}"/>
              </a:ext>
            </a:extLst>
          </p:cNvPr>
          <p:cNvSpPr/>
          <p:nvPr/>
        </p:nvSpPr>
        <p:spPr>
          <a:xfrm>
            <a:off x="6331065" y="4378441"/>
            <a:ext cx="594025" cy="10679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87907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lvl="0">
              <a:buSzPct val="111111"/>
            </a:pPr>
            <a:r>
              <a:rPr lang="zh-TW" altLang="zh-TW" dirty="0"/>
              <a:t>Open Broadcaster Software</a:t>
            </a:r>
            <a:r>
              <a:rPr lang="en-US" altLang="zh-TW" dirty="0"/>
              <a:t> </a:t>
            </a:r>
            <a:r>
              <a:rPr lang="zh-TW" altLang="zh-TW" dirty="0"/>
              <a:t>tutorial</a:t>
            </a:r>
            <a:endParaRPr dirty="0"/>
          </a:p>
        </p:txBody>
      </p:sp>
      <p:sp>
        <p:nvSpPr>
          <p:cNvPr id="105" name="Google Shape;105;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lvl="0"/>
            <a:r>
              <a:rPr lang="zh-TW" dirty="0"/>
              <a:t>To finish recording and save, click </a:t>
            </a:r>
            <a:r>
              <a:rPr lang="zh-TW" b="1" dirty="0">
                <a:solidFill>
                  <a:srgbClr val="EF4540"/>
                </a:solidFill>
              </a:rPr>
              <a:t>"</a:t>
            </a:r>
            <a:r>
              <a:rPr lang="en-US" altLang="zh-TW" b="1" dirty="0">
                <a:solidFill>
                  <a:srgbClr val="FF0000"/>
                </a:solidFill>
              </a:rPr>
              <a:t> Stop Recording </a:t>
            </a:r>
            <a:r>
              <a:rPr lang="zh-TW" b="1" dirty="0">
                <a:solidFill>
                  <a:srgbClr val="EF4540"/>
                </a:solidFill>
              </a:rPr>
              <a:t>" </a:t>
            </a:r>
            <a:r>
              <a:rPr lang="zh-TW" dirty="0">
                <a:solidFill>
                  <a:schemeClr val="dk1"/>
                </a:solidFill>
              </a:rPr>
              <a:t>.</a:t>
            </a:r>
            <a:endParaRPr dirty="0">
              <a:solidFill>
                <a:schemeClr val="dk1"/>
              </a:solidFill>
            </a:endParaRPr>
          </a:p>
        </p:txBody>
      </p:sp>
      <p:pic>
        <p:nvPicPr>
          <p:cNvPr id="4" name="圖片 3">
            <a:extLst>
              <a:ext uri="{FF2B5EF4-FFF2-40B4-BE49-F238E27FC236}">
                <a16:creationId xmlns:a16="http://schemas.microsoft.com/office/drawing/2014/main" id="{6481E750-6D9B-4517-9329-D53A70926F5D}"/>
              </a:ext>
            </a:extLst>
          </p:cNvPr>
          <p:cNvPicPr>
            <a:picLocks noChangeAspect="1"/>
          </p:cNvPicPr>
          <p:nvPr/>
        </p:nvPicPr>
        <p:blipFill>
          <a:blip r:embed="rId3"/>
          <a:stretch>
            <a:fillRect/>
          </a:stretch>
        </p:blipFill>
        <p:spPr>
          <a:xfrm>
            <a:off x="2214081" y="1683807"/>
            <a:ext cx="4480395" cy="3142964"/>
          </a:xfrm>
          <a:prstGeom prst="rect">
            <a:avLst/>
          </a:prstGeom>
        </p:spPr>
      </p:pic>
      <p:sp>
        <p:nvSpPr>
          <p:cNvPr id="7" name="矩形 6">
            <a:extLst>
              <a:ext uri="{FF2B5EF4-FFF2-40B4-BE49-F238E27FC236}">
                <a16:creationId xmlns:a16="http://schemas.microsoft.com/office/drawing/2014/main" id="{6D82C620-6EDA-4993-B8D1-A62DBD76ACD7}"/>
              </a:ext>
            </a:extLst>
          </p:cNvPr>
          <p:cNvSpPr/>
          <p:nvPr/>
        </p:nvSpPr>
        <p:spPr>
          <a:xfrm>
            <a:off x="6068916" y="4184882"/>
            <a:ext cx="625560" cy="8676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lvl="0">
              <a:buSzPct val="111111"/>
            </a:pPr>
            <a:r>
              <a:rPr lang="zh-TW" altLang="zh-TW" dirty="0"/>
              <a:t>Open Broadcaster Software</a:t>
            </a:r>
            <a:r>
              <a:rPr lang="en-US" altLang="zh-TW" dirty="0"/>
              <a:t> </a:t>
            </a:r>
            <a:r>
              <a:rPr lang="zh-TW" altLang="zh-TW" dirty="0"/>
              <a:t>tutorial</a:t>
            </a:r>
            <a:endParaRPr dirty="0"/>
          </a:p>
        </p:txBody>
      </p:sp>
      <p:sp>
        <p:nvSpPr>
          <p:cNvPr id="112" name="Google Shape;112;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zh-TW" dirty="0"/>
              <a:t>The recorded video can be found at </a:t>
            </a:r>
            <a:r>
              <a:rPr lang="en-US" altLang="zh-TW" dirty="0"/>
              <a:t>File -&gt; Show Recordings</a:t>
            </a:r>
            <a:endParaRPr dirty="0"/>
          </a:p>
        </p:txBody>
      </p:sp>
      <p:pic>
        <p:nvPicPr>
          <p:cNvPr id="2" name="圖片 1">
            <a:extLst>
              <a:ext uri="{FF2B5EF4-FFF2-40B4-BE49-F238E27FC236}">
                <a16:creationId xmlns:a16="http://schemas.microsoft.com/office/drawing/2014/main" id="{3535C2BA-E5A0-48D1-8191-6B0788938975}"/>
              </a:ext>
            </a:extLst>
          </p:cNvPr>
          <p:cNvPicPr>
            <a:picLocks noChangeAspect="1"/>
          </p:cNvPicPr>
          <p:nvPr/>
        </p:nvPicPr>
        <p:blipFill rotWithShape="1">
          <a:blip r:embed="rId3"/>
          <a:srcRect t="4109"/>
          <a:stretch/>
        </p:blipFill>
        <p:spPr>
          <a:xfrm>
            <a:off x="531828" y="1619379"/>
            <a:ext cx="3813927" cy="2565503"/>
          </a:xfrm>
          <a:prstGeom prst="rect">
            <a:avLst/>
          </a:prstGeom>
        </p:spPr>
      </p:pic>
      <p:pic>
        <p:nvPicPr>
          <p:cNvPr id="3" name="圖片 2">
            <a:extLst>
              <a:ext uri="{FF2B5EF4-FFF2-40B4-BE49-F238E27FC236}">
                <a16:creationId xmlns:a16="http://schemas.microsoft.com/office/drawing/2014/main" id="{44658E65-DE9E-4316-9632-E9C6006D3AAF}"/>
              </a:ext>
            </a:extLst>
          </p:cNvPr>
          <p:cNvPicPr>
            <a:picLocks noChangeAspect="1"/>
          </p:cNvPicPr>
          <p:nvPr/>
        </p:nvPicPr>
        <p:blipFill>
          <a:blip r:embed="rId4"/>
          <a:stretch>
            <a:fillRect/>
          </a:stretch>
        </p:blipFill>
        <p:spPr>
          <a:xfrm>
            <a:off x="5261982" y="1619379"/>
            <a:ext cx="3520714" cy="2265152"/>
          </a:xfrm>
          <a:prstGeom prst="rect">
            <a:avLst/>
          </a:prstGeom>
        </p:spPr>
      </p:pic>
      <p:sp>
        <p:nvSpPr>
          <p:cNvPr id="4" name="箭號: 向右 3">
            <a:extLst>
              <a:ext uri="{FF2B5EF4-FFF2-40B4-BE49-F238E27FC236}">
                <a16:creationId xmlns:a16="http://schemas.microsoft.com/office/drawing/2014/main" id="{F2F4EFDE-CD2F-4BA0-9485-A3D83030D5B2}"/>
              </a:ext>
            </a:extLst>
          </p:cNvPr>
          <p:cNvSpPr/>
          <p:nvPr/>
        </p:nvSpPr>
        <p:spPr>
          <a:xfrm>
            <a:off x="4576937" y="2737197"/>
            <a:ext cx="453863" cy="24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zh-TW" dirty="0"/>
              <a:t>PPT screen recording tutorial</a:t>
            </a:r>
            <a:endParaRPr dirty="0"/>
          </a:p>
        </p:txBody>
      </p:sp>
      <p:sp>
        <p:nvSpPr>
          <p:cNvPr id="119" name="Google Shape;119;p2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zh-TW" dirty="0"/>
              <a:t>1.</a:t>
            </a:r>
            <a:r>
              <a:rPr lang="en-US" altLang="zh-TW" dirty="0"/>
              <a:t> Create a new PPT file. Choose Insert</a:t>
            </a:r>
            <a:r>
              <a:rPr lang="zh-TW" dirty="0"/>
              <a:t>-&gt;</a:t>
            </a:r>
            <a:r>
              <a:rPr lang="en-US" altLang="zh-TW" dirty="0"/>
              <a:t>Screen Recording</a:t>
            </a:r>
            <a:endParaRPr dirty="0"/>
          </a:p>
        </p:txBody>
      </p:sp>
      <p:pic>
        <p:nvPicPr>
          <p:cNvPr id="3" name="Picture 2">
            <a:extLst>
              <a:ext uri="{FF2B5EF4-FFF2-40B4-BE49-F238E27FC236}">
                <a16:creationId xmlns:a16="http://schemas.microsoft.com/office/drawing/2014/main" id="{239D30DC-5BEA-43CF-90ED-2C2FA6F4D20E}"/>
              </a:ext>
            </a:extLst>
          </p:cNvPr>
          <p:cNvPicPr>
            <a:picLocks noChangeAspect="1"/>
          </p:cNvPicPr>
          <p:nvPr/>
        </p:nvPicPr>
        <p:blipFill>
          <a:blip r:embed="rId3"/>
          <a:stretch>
            <a:fillRect/>
          </a:stretch>
        </p:blipFill>
        <p:spPr>
          <a:xfrm>
            <a:off x="1491740" y="1688258"/>
            <a:ext cx="6160520" cy="3348664"/>
          </a:xfrm>
          <a:prstGeom prst="rect">
            <a:avLst/>
          </a:prstGeom>
        </p:spPr>
      </p:pic>
      <p:sp>
        <p:nvSpPr>
          <p:cNvPr id="8" name="矩形 6">
            <a:extLst>
              <a:ext uri="{FF2B5EF4-FFF2-40B4-BE49-F238E27FC236}">
                <a16:creationId xmlns:a16="http://schemas.microsoft.com/office/drawing/2014/main" id="{1D1D37E5-53F6-45BF-AAD8-7F1E8B934FC6}"/>
              </a:ext>
            </a:extLst>
          </p:cNvPr>
          <p:cNvSpPr/>
          <p:nvPr/>
        </p:nvSpPr>
        <p:spPr>
          <a:xfrm>
            <a:off x="1777243" y="1768730"/>
            <a:ext cx="418652" cy="17353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
        <p:nvSpPr>
          <p:cNvPr id="9" name="矩形 6">
            <a:extLst>
              <a:ext uri="{FF2B5EF4-FFF2-40B4-BE49-F238E27FC236}">
                <a16:creationId xmlns:a16="http://schemas.microsoft.com/office/drawing/2014/main" id="{C6B5AE5A-048D-4487-BDE3-8FA57EEC6E47}"/>
              </a:ext>
            </a:extLst>
          </p:cNvPr>
          <p:cNvSpPr/>
          <p:nvPr/>
        </p:nvSpPr>
        <p:spPr>
          <a:xfrm>
            <a:off x="5755216" y="1855498"/>
            <a:ext cx="338559" cy="33372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zh-TW" dirty="0"/>
              <a:t>PPT screen recording tutorial</a:t>
            </a:r>
            <a:endParaRPr dirty="0"/>
          </a:p>
        </p:txBody>
      </p:sp>
      <p:sp>
        <p:nvSpPr>
          <p:cNvPr id="119" name="Google Shape;119;p2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US" altLang="zh-TW" dirty="0"/>
              <a:t>2</a:t>
            </a:r>
            <a:r>
              <a:rPr lang="zh-TW" dirty="0"/>
              <a:t>.</a:t>
            </a:r>
            <a:r>
              <a:rPr lang="zh-TW" altLang="en-US" dirty="0"/>
              <a:t> </a:t>
            </a:r>
            <a:r>
              <a:rPr lang="en-US" altLang="zh-TW" dirty="0"/>
              <a:t>Select whole area of your screen. Remember to toggle </a:t>
            </a:r>
            <a:r>
              <a:rPr lang="en-US" altLang="zh-TW" dirty="0">
                <a:solidFill>
                  <a:srgbClr val="FF0000"/>
                </a:solidFill>
              </a:rPr>
              <a:t>record pointer</a:t>
            </a:r>
            <a:endParaRPr dirty="0">
              <a:solidFill>
                <a:srgbClr val="FF0000"/>
              </a:solidFill>
            </a:endParaRPr>
          </a:p>
        </p:txBody>
      </p:sp>
      <p:pic>
        <p:nvPicPr>
          <p:cNvPr id="4" name="Picture 3">
            <a:extLst>
              <a:ext uri="{FF2B5EF4-FFF2-40B4-BE49-F238E27FC236}">
                <a16:creationId xmlns:a16="http://schemas.microsoft.com/office/drawing/2014/main" id="{58DE280F-D9C9-49DC-932C-5D676B1D76A0}"/>
              </a:ext>
            </a:extLst>
          </p:cNvPr>
          <p:cNvPicPr>
            <a:picLocks noChangeAspect="1"/>
          </p:cNvPicPr>
          <p:nvPr/>
        </p:nvPicPr>
        <p:blipFill>
          <a:blip r:embed="rId3"/>
          <a:stretch>
            <a:fillRect/>
          </a:stretch>
        </p:blipFill>
        <p:spPr>
          <a:xfrm>
            <a:off x="1491486" y="1677922"/>
            <a:ext cx="6161027" cy="3465578"/>
          </a:xfrm>
          <a:prstGeom prst="rect">
            <a:avLst/>
          </a:prstGeom>
        </p:spPr>
      </p:pic>
      <p:sp>
        <p:nvSpPr>
          <p:cNvPr id="10" name="矩形 6">
            <a:extLst>
              <a:ext uri="{FF2B5EF4-FFF2-40B4-BE49-F238E27FC236}">
                <a16:creationId xmlns:a16="http://schemas.microsoft.com/office/drawing/2014/main" id="{26208EF1-7025-4135-B554-54E33106B537}"/>
              </a:ext>
            </a:extLst>
          </p:cNvPr>
          <p:cNvSpPr/>
          <p:nvPr/>
        </p:nvSpPr>
        <p:spPr>
          <a:xfrm>
            <a:off x="4847492" y="1677923"/>
            <a:ext cx="211744" cy="324414"/>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Tree>
    <p:extLst>
      <p:ext uri="{BB962C8B-B14F-4D97-AF65-F5344CB8AC3E}">
        <p14:creationId xmlns:p14="http://schemas.microsoft.com/office/powerpoint/2010/main" val="3077451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zh-TW" dirty="0"/>
              <a:t>PPT screen recording tutorial</a:t>
            </a:r>
            <a:endParaRPr dirty="0"/>
          </a:p>
        </p:txBody>
      </p:sp>
      <p:sp>
        <p:nvSpPr>
          <p:cNvPr id="119" name="Google Shape;119;p2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US" altLang="zh-TW" dirty="0"/>
              <a:t>2</a:t>
            </a:r>
            <a:r>
              <a:rPr lang="zh-TW" dirty="0"/>
              <a:t>.</a:t>
            </a:r>
            <a:r>
              <a:rPr lang="zh-TW" altLang="en-US" dirty="0"/>
              <a:t> </a:t>
            </a:r>
            <a:r>
              <a:rPr lang="en-US" altLang="zh-TW" dirty="0"/>
              <a:t>Press record after selecting screen area</a:t>
            </a:r>
            <a:endParaRPr dirty="0">
              <a:solidFill>
                <a:srgbClr val="FF0000"/>
              </a:solidFill>
            </a:endParaRPr>
          </a:p>
        </p:txBody>
      </p:sp>
      <p:pic>
        <p:nvPicPr>
          <p:cNvPr id="2" name="Picture 1">
            <a:extLst>
              <a:ext uri="{FF2B5EF4-FFF2-40B4-BE49-F238E27FC236}">
                <a16:creationId xmlns:a16="http://schemas.microsoft.com/office/drawing/2014/main" id="{33E76C4C-EA46-4E56-AB2D-8D582F84A8AE}"/>
              </a:ext>
            </a:extLst>
          </p:cNvPr>
          <p:cNvPicPr>
            <a:picLocks noChangeAspect="1"/>
          </p:cNvPicPr>
          <p:nvPr/>
        </p:nvPicPr>
        <p:blipFill>
          <a:blip r:embed="rId3"/>
          <a:stretch>
            <a:fillRect/>
          </a:stretch>
        </p:blipFill>
        <p:spPr>
          <a:xfrm>
            <a:off x="1628566" y="1671949"/>
            <a:ext cx="5886867" cy="3311363"/>
          </a:xfrm>
          <a:prstGeom prst="rect">
            <a:avLst/>
          </a:prstGeom>
        </p:spPr>
      </p:pic>
      <p:sp>
        <p:nvSpPr>
          <p:cNvPr id="7" name="矩形 6">
            <a:extLst>
              <a:ext uri="{FF2B5EF4-FFF2-40B4-BE49-F238E27FC236}">
                <a16:creationId xmlns:a16="http://schemas.microsoft.com/office/drawing/2014/main" id="{15ED46D3-9501-43AD-8021-90532197B788}"/>
              </a:ext>
            </a:extLst>
          </p:cNvPr>
          <p:cNvSpPr/>
          <p:nvPr/>
        </p:nvSpPr>
        <p:spPr>
          <a:xfrm>
            <a:off x="4053232" y="1671949"/>
            <a:ext cx="211744" cy="324414"/>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Tree>
    <p:extLst>
      <p:ext uri="{BB962C8B-B14F-4D97-AF65-F5344CB8AC3E}">
        <p14:creationId xmlns:p14="http://schemas.microsoft.com/office/powerpoint/2010/main" val="1491766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zh-TW" dirty="0"/>
              <a:t>PPT screen recording tutorial</a:t>
            </a:r>
            <a:endParaRPr dirty="0"/>
          </a:p>
        </p:txBody>
      </p:sp>
      <p:sp>
        <p:nvSpPr>
          <p:cNvPr id="119" name="Google Shape;119;p2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US" altLang="zh-TW" dirty="0"/>
              <a:t>2</a:t>
            </a:r>
            <a:r>
              <a:rPr lang="zh-TW" dirty="0"/>
              <a:t>.</a:t>
            </a:r>
            <a:r>
              <a:rPr lang="zh-TW" altLang="en-US" dirty="0"/>
              <a:t> </a:t>
            </a:r>
            <a:r>
              <a:rPr lang="en-US" altLang="zh-TW" dirty="0"/>
              <a:t>Press Stop record button (the blue square) to stop recording</a:t>
            </a:r>
            <a:endParaRPr dirty="0">
              <a:solidFill>
                <a:srgbClr val="FF0000"/>
              </a:solidFill>
            </a:endParaRPr>
          </a:p>
        </p:txBody>
      </p:sp>
      <p:pic>
        <p:nvPicPr>
          <p:cNvPr id="3" name="Picture 2">
            <a:extLst>
              <a:ext uri="{FF2B5EF4-FFF2-40B4-BE49-F238E27FC236}">
                <a16:creationId xmlns:a16="http://schemas.microsoft.com/office/drawing/2014/main" id="{AC7598C1-5C03-4A27-822E-B43B51B967AA}"/>
              </a:ext>
            </a:extLst>
          </p:cNvPr>
          <p:cNvPicPr>
            <a:picLocks noChangeAspect="1"/>
          </p:cNvPicPr>
          <p:nvPr/>
        </p:nvPicPr>
        <p:blipFill>
          <a:blip r:embed="rId3"/>
          <a:stretch>
            <a:fillRect/>
          </a:stretch>
        </p:blipFill>
        <p:spPr>
          <a:xfrm>
            <a:off x="1478391" y="1663190"/>
            <a:ext cx="6187218" cy="3480310"/>
          </a:xfrm>
          <a:prstGeom prst="rect">
            <a:avLst/>
          </a:prstGeom>
        </p:spPr>
      </p:pic>
    </p:spTree>
    <p:extLst>
      <p:ext uri="{BB962C8B-B14F-4D97-AF65-F5344CB8AC3E}">
        <p14:creationId xmlns:p14="http://schemas.microsoft.com/office/powerpoint/2010/main" val="1193277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zh-TW" dirty="0"/>
              <a:t>Schedule</a:t>
            </a:r>
            <a:endParaRPr dirty="0"/>
          </a:p>
        </p:txBody>
      </p:sp>
      <p:sp>
        <p:nvSpPr>
          <p:cNvPr id="67" name="Google Shape;6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571500" lvl="1" indent="0">
              <a:buSzPts val="1800"/>
              <a:buNone/>
            </a:pPr>
            <a:endParaRPr lang="en-US" altLang="zh-TW" dirty="0"/>
          </a:p>
          <a:p>
            <a:r>
              <a:rPr lang="en-US" altLang="zh-TW" dirty="0"/>
              <a:t>Final programming exam: 6/16(Thursday</a:t>
            </a:r>
            <a:r>
              <a:rPr lang="zh-TW" altLang="en-US" dirty="0"/>
              <a:t>，星期四</a:t>
            </a:r>
            <a:r>
              <a:rPr lang="en-US" altLang="zh-TW" dirty="0"/>
              <a:t>) 18:30~21:20</a:t>
            </a:r>
          </a:p>
          <a:p>
            <a:pPr lvl="1" indent="-342900">
              <a:buSzPts val="1800"/>
              <a:buChar char="●"/>
            </a:pPr>
            <a:r>
              <a:rPr lang="en-US" altLang="zh-TW" dirty="0"/>
              <a:t>Exam range:</a:t>
            </a:r>
            <a:r>
              <a:rPr lang="zh-TW" altLang="en-US" dirty="0"/>
              <a:t> </a:t>
            </a:r>
            <a:r>
              <a:rPr lang="en-US" altLang="zh-TW" dirty="0"/>
              <a:t>All materials have been covered so far.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zh-TW" dirty="0"/>
              <a:t>PPT screen recording tutorial</a:t>
            </a:r>
            <a:endParaRPr dirty="0"/>
          </a:p>
        </p:txBody>
      </p:sp>
      <p:sp>
        <p:nvSpPr>
          <p:cNvPr id="119" name="Google Shape;119;p2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US" altLang="zh-TW" dirty="0"/>
              <a:t>2</a:t>
            </a:r>
            <a:r>
              <a:rPr lang="zh-TW" dirty="0"/>
              <a:t>.</a:t>
            </a:r>
            <a:r>
              <a:rPr lang="zh-TW" altLang="en-US" dirty="0"/>
              <a:t> </a:t>
            </a:r>
            <a:r>
              <a:rPr lang="en-US" altLang="zh-TW" dirty="0"/>
              <a:t>Back to PPT, right click on the video -&gt; Save Media as</a:t>
            </a:r>
            <a:endParaRPr dirty="0">
              <a:solidFill>
                <a:srgbClr val="FF0000"/>
              </a:solidFill>
            </a:endParaRPr>
          </a:p>
        </p:txBody>
      </p:sp>
      <p:pic>
        <p:nvPicPr>
          <p:cNvPr id="2" name="Picture 1">
            <a:extLst>
              <a:ext uri="{FF2B5EF4-FFF2-40B4-BE49-F238E27FC236}">
                <a16:creationId xmlns:a16="http://schemas.microsoft.com/office/drawing/2014/main" id="{7E677450-C5D5-4A84-87C8-BE978C1D6FE8}"/>
              </a:ext>
            </a:extLst>
          </p:cNvPr>
          <p:cNvPicPr>
            <a:picLocks noChangeAspect="1"/>
          </p:cNvPicPr>
          <p:nvPr/>
        </p:nvPicPr>
        <p:blipFill>
          <a:blip r:embed="rId3"/>
          <a:stretch>
            <a:fillRect/>
          </a:stretch>
        </p:blipFill>
        <p:spPr>
          <a:xfrm>
            <a:off x="1526303" y="1655236"/>
            <a:ext cx="6091393" cy="3428194"/>
          </a:xfrm>
          <a:prstGeom prst="rect">
            <a:avLst/>
          </a:prstGeom>
        </p:spPr>
      </p:pic>
    </p:spTree>
    <p:extLst>
      <p:ext uri="{BB962C8B-B14F-4D97-AF65-F5344CB8AC3E}">
        <p14:creationId xmlns:p14="http://schemas.microsoft.com/office/powerpoint/2010/main" val="4096756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zh-TW"/>
              <a:t>Information of School Policy</a:t>
            </a:r>
            <a:endParaRPr/>
          </a:p>
        </p:txBody>
      </p:sp>
      <p:sp>
        <p:nvSpPr>
          <p:cNvPr id="73" name="Google Shape;73;p16"/>
          <p:cNvSpPr txBox="1">
            <a:spLocks noGrp="1"/>
          </p:cNvSpPr>
          <p:nvPr>
            <p:ph type="body" idx="1"/>
          </p:nvPr>
        </p:nvSpPr>
        <p:spPr>
          <a:xfrm>
            <a:off x="311700" y="1017725"/>
            <a:ext cx="8520600" cy="4034836"/>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1000"/>
              </a:spcBef>
              <a:spcAft>
                <a:spcPts val="0"/>
              </a:spcAft>
              <a:buClr>
                <a:schemeClr val="dk1"/>
              </a:buClr>
              <a:buSzPts val="852"/>
              <a:buFont typeface="Arial"/>
              <a:buNone/>
            </a:pPr>
            <a:r>
              <a:rPr lang="zh-TW" sz="1000" dirty="0">
                <a:solidFill>
                  <a:schemeClr val="dk1"/>
                </a:solidFill>
                <a:highlight>
                  <a:srgbClr val="FFFFFF"/>
                </a:highlight>
              </a:rPr>
              <a:t>1. Due to the rise of the COVID-19 alert level, all on-site learning activities, including lectures, lab courses, exams, physical education, and qualification/thesis oral exams must be changed to online, suspended, postponed, or cancelled. Homework should be submitted online. Students of internship courses follow the regulation of the internship sites.</a:t>
            </a:r>
            <a:endParaRPr sz="1000" dirty="0">
              <a:solidFill>
                <a:schemeClr val="dk1"/>
              </a:solidFill>
              <a:highlight>
                <a:srgbClr val="FFFFFF"/>
              </a:highlight>
            </a:endParaRPr>
          </a:p>
          <a:p>
            <a:pPr marL="0" lvl="0" indent="0" algn="l" rtl="0">
              <a:lnSpc>
                <a:spcPct val="95000"/>
              </a:lnSpc>
              <a:spcBef>
                <a:spcPts val="1000"/>
              </a:spcBef>
              <a:spcAft>
                <a:spcPts val="0"/>
              </a:spcAft>
              <a:buClr>
                <a:schemeClr val="dk1"/>
              </a:buClr>
              <a:buSzPts val="852"/>
              <a:buFont typeface="Arial"/>
              <a:buNone/>
            </a:pPr>
            <a:r>
              <a:rPr lang="zh-TW" sz="1000" dirty="0">
                <a:solidFill>
                  <a:schemeClr val="dk1"/>
                </a:solidFill>
                <a:highlight>
                  <a:srgbClr val="FFFFFF"/>
                </a:highlight>
              </a:rPr>
              <a:t>2. Suggestions for online exams:</a:t>
            </a:r>
            <a:endParaRPr sz="1000" dirty="0">
              <a:solidFill>
                <a:schemeClr val="dk1"/>
              </a:solidFill>
              <a:highlight>
                <a:srgbClr val="FFFFFF"/>
              </a:highlight>
            </a:endParaRPr>
          </a:p>
          <a:p>
            <a:pPr marL="292100" lvl="0" indent="0" algn="l" rtl="0">
              <a:lnSpc>
                <a:spcPct val="95000"/>
              </a:lnSpc>
              <a:spcBef>
                <a:spcPts val="1000"/>
              </a:spcBef>
              <a:spcAft>
                <a:spcPts val="0"/>
              </a:spcAft>
              <a:buClr>
                <a:schemeClr val="dk1"/>
              </a:buClr>
              <a:buSzPts val="852"/>
              <a:buFont typeface="Arial"/>
              <a:buNone/>
            </a:pPr>
            <a:r>
              <a:rPr lang="zh-TW" sz="1000" dirty="0">
                <a:solidFill>
                  <a:schemeClr val="dk1"/>
                </a:solidFill>
                <a:highlight>
                  <a:srgbClr val="FFFFFF"/>
                </a:highlight>
              </a:rPr>
              <a:t>a. Teachers prepare the problems on the E3 system for students to answer on the  E3 system. Teachers upload the e-file of problems to the E3 system. Students answer the questions on paper and submit via picture(s).</a:t>
            </a:r>
            <a:endParaRPr sz="1000" dirty="0">
              <a:solidFill>
                <a:schemeClr val="dk1"/>
              </a:solidFill>
              <a:highlight>
                <a:srgbClr val="FFFFFF"/>
              </a:highlight>
            </a:endParaRPr>
          </a:p>
          <a:p>
            <a:pPr marL="292100" lvl="0" indent="0" algn="l" rtl="0">
              <a:lnSpc>
                <a:spcPct val="95000"/>
              </a:lnSpc>
              <a:spcBef>
                <a:spcPts val="1000"/>
              </a:spcBef>
              <a:spcAft>
                <a:spcPts val="0"/>
              </a:spcAft>
              <a:buClr>
                <a:schemeClr val="dk1"/>
              </a:buClr>
              <a:buSzPts val="852"/>
              <a:buFont typeface="Arial"/>
              <a:buNone/>
            </a:pPr>
            <a:r>
              <a:rPr lang="zh-TW" sz="1000" dirty="0">
                <a:solidFill>
                  <a:schemeClr val="dk1"/>
                </a:solidFill>
                <a:highlight>
                  <a:srgbClr val="FFFFFF"/>
                </a:highlight>
              </a:rPr>
              <a:t>b. Exam monitoring: Teachers or TAs will monitor all students during the exams via video conference. Students need to prepare cameras or smart phones and video themselves while taking exams online. Remind students to have a quiet and bright environment for the exams and camera angles should avoid areas containing test answers.</a:t>
            </a:r>
            <a:endParaRPr sz="1000" dirty="0">
              <a:solidFill>
                <a:schemeClr val="dk1"/>
              </a:solidFill>
              <a:highlight>
                <a:srgbClr val="FFFFFF"/>
              </a:highlight>
            </a:endParaRPr>
          </a:p>
          <a:p>
            <a:pPr marL="0" lvl="0" indent="0" algn="l" rtl="0">
              <a:lnSpc>
                <a:spcPct val="95000"/>
              </a:lnSpc>
              <a:spcBef>
                <a:spcPts val="1000"/>
              </a:spcBef>
              <a:spcAft>
                <a:spcPts val="0"/>
              </a:spcAft>
              <a:buClr>
                <a:schemeClr val="dk1"/>
              </a:buClr>
              <a:buSzPts val="852"/>
              <a:buFont typeface="Arial"/>
              <a:buNone/>
            </a:pPr>
            <a:r>
              <a:rPr lang="zh-TW" sz="1000" dirty="0">
                <a:solidFill>
                  <a:schemeClr val="dk1"/>
                </a:solidFill>
                <a:highlight>
                  <a:srgbClr val="FFFFFF"/>
                </a:highlight>
              </a:rPr>
              <a:t>3. Teachers may adjust their assessment methods for the evaluation of learning activities in ways they see fit, while abiding by related regulations, such as physical paper reports, video clips, online demonstration of handcrafted works, honor exams without monitoring, etc.</a:t>
            </a:r>
            <a:endParaRPr sz="1000" dirty="0">
              <a:solidFill>
                <a:schemeClr val="dk1"/>
              </a:solidFill>
              <a:highlight>
                <a:srgbClr val="FFFFFF"/>
              </a:highlight>
            </a:endParaRPr>
          </a:p>
          <a:p>
            <a:pPr marL="0" lvl="0" indent="0" algn="l" rtl="0">
              <a:lnSpc>
                <a:spcPct val="95000"/>
              </a:lnSpc>
              <a:spcBef>
                <a:spcPts val="1000"/>
              </a:spcBef>
              <a:spcAft>
                <a:spcPts val="0"/>
              </a:spcAft>
              <a:buClr>
                <a:schemeClr val="dk1"/>
              </a:buClr>
              <a:buSzPts val="852"/>
              <a:buFont typeface="Arial"/>
              <a:buNone/>
            </a:pPr>
            <a:r>
              <a:rPr lang="zh-TW" sz="1000" dirty="0">
                <a:solidFill>
                  <a:schemeClr val="dk1"/>
                </a:solidFill>
                <a:highlight>
                  <a:srgbClr val="FFFFFF"/>
                </a:highlight>
              </a:rPr>
              <a:t>4. Oral exams of qualification and thesis defenses must be conducted online via video conference. There is no need to apply for online oral exam beforehand. All committee members should participate in the online oral exam simultaneously. Individual college offices will help to collect the signatures of committee members for the official documents.</a:t>
            </a:r>
            <a:endParaRPr sz="1000" dirty="0">
              <a:solidFill>
                <a:schemeClr val="dk1"/>
              </a:solidFill>
              <a:highlight>
                <a:srgbClr val="FFFFFF"/>
              </a:highlight>
            </a:endParaRPr>
          </a:p>
          <a:p>
            <a:pPr marL="0" lvl="0" indent="0" algn="l" rtl="0">
              <a:lnSpc>
                <a:spcPct val="95000"/>
              </a:lnSpc>
              <a:spcBef>
                <a:spcPts val="1000"/>
              </a:spcBef>
              <a:spcAft>
                <a:spcPts val="0"/>
              </a:spcAft>
              <a:buSzPts val="852"/>
              <a:buNone/>
            </a:pPr>
            <a:r>
              <a:rPr lang="zh-TW" sz="1000" dirty="0">
                <a:solidFill>
                  <a:schemeClr val="dk1"/>
                </a:solidFill>
                <a:highlight>
                  <a:srgbClr val="FFFFFF"/>
                </a:highlight>
              </a:rPr>
              <a:t>5. For lab courses and practical operation courses, online streaming or offline video demonstrating the lab experiments is recommended. Regarding lab equipment without safety concerns, teachers may decide whether students can borrow the equipment and do the lab experiment at home. Students may show their experimental results online. After completion of lab experiments, teachers should collect and sterilize all borrowed lab equipment.</a:t>
            </a:r>
            <a:endParaRPr sz="1000" dirty="0">
              <a:solidFill>
                <a:schemeClr val="dk1"/>
              </a:solidFill>
              <a:highlight>
                <a:srgbClr val="FFFFFF"/>
              </a:highlight>
            </a:endParaRPr>
          </a:p>
          <a:p>
            <a:pPr marL="0" lvl="0" indent="0" algn="l" rtl="0">
              <a:lnSpc>
                <a:spcPct val="95000"/>
              </a:lnSpc>
              <a:spcBef>
                <a:spcPts val="1000"/>
              </a:spcBef>
              <a:spcAft>
                <a:spcPts val="0"/>
              </a:spcAft>
              <a:buSzPts val="852"/>
              <a:buNone/>
            </a:pPr>
            <a:r>
              <a:rPr lang="zh-TW" sz="1000" dirty="0">
                <a:solidFill>
                  <a:schemeClr val="dk1"/>
                </a:solidFill>
                <a:highlight>
                  <a:srgbClr val="FFFFFF"/>
                </a:highlight>
              </a:rPr>
              <a:t>6. Teachers should announce all adjustments to learning activities and assessments while maintaining the quality of teaching and learning standards</a:t>
            </a:r>
            <a:endParaRPr sz="1600" dirty="0">
              <a:solidFill>
                <a:srgbClr val="222222"/>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zh-TW" dirty="0"/>
              <a:t>Rules</a:t>
            </a:r>
            <a:r>
              <a:rPr lang="en-US" altLang="zh-TW" dirty="0"/>
              <a:t> - during the exam</a:t>
            </a:r>
            <a:endParaRPr dirty="0"/>
          </a:p>
        </p:txBody>
      </p:sp>
      <p:sp>
        <p:nvSpPr>
          <p:cNvPr id="79" name="Google Shape;79;p17"/>
          <p:cNvSpPr txBox="1">
            <a:spLocks noGrp="1"/>
          </p:cNvSpPr>
          <p:nvPr>
            <p:ph type="body" idx="1"/>
          </p:nvPr>
        </p:nvSpPr>
        <p:spPr>
          <a:xfrm>
            <a:off x="311700" y="1152474"/>
            <a:ext cx="8520600" cy="3920109"/>
          </a:xfrm>
          <a:prstGeom prst="rect">
            <a:avLst/>
          </a:prstGeom>
          <a:noFill/>
          <a:ln>
            <a:noFill/>
          </a:ln>
        </p:spPr>
        <p:txBody>
          <a:bodyPr spcFirstLastPara="1" wrap="square" lIns="91425" tIns="91425" rIns="91425" bIns="91425" anchor="t" anchorCtr="0">
            <a:normAutofit fontScale="92500" lnSpcReduction="20000"/>
          </a:bodyPr>
          <a:lstStyle/>
          <a:p>
            <a:pPr>
              <a:buClr>
                <a:srgbClr val="222222"/>
              </a:buClr>
            </a:pPr>
            <a:r>
              <a:rPr lang="en-US" altLang="zh-TW" dirty="0">
                <a:solidFill>
                  <a:schemeClr val="tx1"/>
                </a:solidFill>
                <a:highlight>
                  <a:srgbClr val="FFFFFF"/>
                </a:highlight>
              </a:rPr>
              <a:t>The exam is online.</a:t>
            </a:r>
            <a:endParaRPr lang="en-US" altLang="zh-TW" dirty="0">
              <a:solidFill>
                <a:srgbClr val="222222"/>
              </a:solidFill>
              <a:highlight>
                <a:srgbClr val="FFFFFF"/>
              </a:highlight>
            </a:endParaRPr>
          </a:p>
          <a:p>
            <a:pPr marL="457200" lvl="0" indent="-342900" algn="l" rtl="0">
              <a:lnSpc>
                <a:spcPct val="115000"/>
              </a:lnSpc>
              <a:spcBef>
                <a:spcPts val="0"/>
              </a:spcBef>
              <a:spcAft>
                <a:spcPts val="0"/>
              </a:spcAft>
              <a:buClr>
                <a:srgbClr val="222222"/>
              </a:buClr>
              <a:buSzPts val="1800"/>
              <a:buChar char="●"/>
            </a:pPr>
            <a:r>
              <a:rPr lang="zh-TW" dirty="0">
                <a:solidFill>
                  <a:srgbClr val="222222"/>
                </a:solidFill>
                <a:highlight>
                  <a:srgbClr val="FFFFFF"/>
                </a:highlight>
              </a:rPr>
              <a:t>On the day of </a:t>
            </a:r>
            <a:r>
              <a:rPr lang="en-US" altLang="zh-TW" dirty="0">
                <a:solidFill>
                  <a:srgbClr val="222222"/>
                </a:solidFill>
                <a:highlight>
                  <a:srgbClr val="FFFFFF"/>
                </a:highlight>
              </a:rPr>
              <a:t>the </a:t>
            </a:r>
            <a:r>
              <a:rPr lang="zh-TW" dirty="0">
                <a:solidFill>
                  <a:srgbClr val="222222"/>
                </a:solidFill>
                <a:highlight>
                  <a:srgbClr val="FFFFFF"/>
                </a:highlight>
              </a:rPr>
              <a:t>exam, TA’s will announce the </a:t>
            </a:r>
            <a:r>
              <a:rPr lang="en-US" altLang="zh-TW" dirty="0">
                <a:solidFill>
                  <a:srgbClr val="222222"/>
                </a:solidFill>
                <a:highlight>
                  <a:srgbClr val="FFFFFF"/>
                </a:highlight>
              </a:rPr>
              <a:t>link of the</a:t>
            </a:r>
            <a:r>
              <a:rPr lang="zh-TW" dirty="0">
                <a:solidFill>
                  <a:srgbClr val="222222"/>
                </a:solidFill>
                <a:highlight>
                  <a:srgbClr val="FFFFFF"/>
                </a:highlight>
              </a:rPr>
              <a:t> google meet. All students </a:t>
            </a:r>
            <a:r>
              <a:rPr lang="en-US" altLang="zh-TW" b="1" dirty="0">
                <a:solidFill>
                  <a:srgbClr val="FF0000"/>
                </a:solidFill>
                <a:highlight>
                  <a:srgbClr val="FFFFFF"/>
                </a:highlight>
              </a:rPr>
              <a:t>must</a:t>
            </a:r>
            <a:r>
              <a:rPr lang="zh-TW" b="1" dirty="0">
                <a:solidFill>
                  <a:srgbClr val="FF0000"/>
                </a:solidFill>
                <a:highlight>
                  <a:srgbClr val="FFFFFF"/>
                </a:highlight>
              </a:rPr>
              <a:t> prepare webcam(or laptop, smart phone, etc.) </a:t>
            </a:r>
            <a:r>
              <a:rPr lang="zh-TW" dirty="0">
                <a:solidFill>
                  <a:srgbClr val="222222"/>
                </a:solidFill>
                <a:highlight>
                  <a:srgbClr val="FFFFFF"/>
                </a:highlight>
              </a:rPr>
              <a:t>for the online exam.</a:t>
            </a:r>
            <a:endParaRPr dirty="0">
              <a:solidFill>
                <a:srgbClr val="222222"/>
              </a:solidFill>
              <a:highlight>
                <a:srgbClr val="FFFFFF"/>
              </a:highlight>
            </a:endParaRPr>
          </a:p>
          <a:p>
            <a:pPr marL="457200" lvl="0" indent="-342900" algn="l" rtl="0">
              <a:lnSpc>
                <a:spcPct val="115000"/>
              </a:lnSpc>
              <a:spcBef>
                <a:spcPts val="0"/>
              </a:spcBef>
              <a:spcAft>
                <a:spcPts val="0"/>
              </a:spcAft>
              <a:buClr>
                <a:srgbClr val="222222"/>
              </a:buClr>
              <a:buSzPts val="1800"/>
              <a:buChar char="●"/>
            </a:pPr>
            <a:r>
              <a:rPr lang="zh-TW" dirty="0">
                <a:solidFill>
                  <a:srgbClr val="222222"/>
                </a:solidFill>
                <a:highlight>
                  <a:srgbClr val="FFFFFF"/>
                </a:highlight>
              </a:rPr>
              <a:t>During the exam, the video should be able to show the upper body of you and surrounding. In the video, there shouldn’t be any item that is irrelevant to the exam. TA’s will record the video through google meet.</a:t>
            </a:r>
            <a:endParaRPr lang="en-US" dirty="0">
              <a:solidFill>
                <a:srgbClr val="222222"/>
              </a:solidFill>
              <a:highlight>
                <a:srgbClr val="FFFFFF"/>
              </a:highlight>
            </a:endParaRPr>
          </a:p>
          <a:p>
            <a:pPr>
              <a:buClr>
                <a:srgbClr val="222222"/>
              </a:buClr>
            </a:pPr>
            <a:r>
              <a:rPr lang="en-US" altLang="zh-TW" dirty="0">
                <a:solidFill>
                  <a:schemeClr val="tx1"/>
                </a:solidFill>
              </a:rPr>
              <a:t>If there’s any question, we provide a google doc for you to ask questions.</a:t>
            </a:r>
          </a:p>
          <a:p>
            <a:pPr>
              <a:buClr>
                <a:srgbClr val="222222"/>
              </a:buClr>
            </a:pPr>
            <a:r>
              <a:rPr lang="en-US" altLang="zh-TW" dirty="0">
                <a:solidFill>
                  <a:srgbClr val="FF0000"/>
                </a:solidFill>
              </a:rPr>
              <a:t>We will announce an attendance sheet. </a:t>
            </a:r>
            <a:r>
              <a:rPr lang="en-US" altLang="zh-TW" dirty="0">
                <a:solidFill>
                  <a:schemeClr val="tx1"/>
                </a:solidFill>
              </a:rPr>
              <a:t>You must sign your name or you will be considered absent.</a:t>
            </a:r>
          </a:p>
          <a:p>
            <a:pPr marL="457200" lvl="0" indent="-342900" algn="l" rtl="0">
              <a:lnSpc>
                <a:spcPct val="115000"/>
              </a:lnSpc>
              <a:spcBef>
                <a:spcPts val="0"/>
              </a:spcBef>
              <a:spcAft>
                <a:spcPts val="0"/>
              </a:spcAft>
              <a:buClr>
                <a:srgbClr val="222222"/>
              </a:buClr>
              <a:buSzPts val="1800"/>
              <a:buChar char="●"/>
            </a:pPr>
            <a:r>
              <a:rPr lang="en-US" altLang="zh-TW" dirty="0">
                <a:solidFill>
                  <a:schemeClr val="tx1"/>
                </a:solidFill>
              </a:rPr>
              <a:t>You are allowed to refer to labs, assignments, teacher’s slides, textbook and your notes. If your own notes are online document, please print them out or download to your computer beforehand. </a:t>
            </a:r>
            <a:r>
              <a:rPr lang="en-US" altLang="zh-TW" dirty="0">
                <a:solidFill>
                  <a:srgbClr val="FF0000"/>
                </a:solidFill>
              </a:rPr>
              <a:t>You are not allowed to search online resources, or your score will be 0.</a:t>
            </a:r>
            <a:endParaRPr lang="en-US" dirty="0">
              <a:solidFill>
                <a:srgbClr val="22222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zh-TW" dirty="0"/>
              <a:t>Rules</a:t>
            </a:r>
            <a:r>
              <a:rPr lang="en-US" altLang="zh-TW" dirty="0"/>
              <a:t> – building environment</a:t>
            </a:r>
            <a:endParaRPr dirty="0"/>
          </a:p>
        </p:txBody>
      </p:sp>
      <p:sp>
        <p:nvSpPr>
          <p:cNvPr id="85" name="Google Shape;85;p18"/>
          <p:cNvSpPr txBox="1">
            <a:spLocks noGrp="1"/>
          </p:cNvSpPr>
          <p:nvPr>
            <p:ph type="body" idx="1"/>
          </p:nvPr>
        </p:nvSpPr>
        <p:spPr>
          <a:xfrm>
            <a:off x="311700" y="1152474"/>
            <a:ext cx="8520600" cy="3769149"/>
          </a:xfrm>
          <a:prstGeom prst="rect">
            <a:avLst/>
          </a:prstGeom>
          <a:noFill/>
          <a:ln>
            <a:noFill/>
          </a:ln>
        </p:spPr>
        <p:txBody>
          <a:bodyPr spcFirstLastPara="1" wrap="square" lIns="91425" tIns="91425" rIns="91425" bIns="91425" anchor="t" anchorCtr="0">
            <a:normAutofit/>
          </a:bodyPr>
          <a:lstStyle/>
          <a:p>
            <a:pPr lvl="0" indent="-325755">
              <a:buSzPct val="100000"/>
            </a:pPr>
            <a:r>
              <a:rPr lang="en-US" altLang="zh-TW" dirty="0">
                <a:solidFill>
                  <a:schemeClr val="tx1"/>
                </a:solidFill>
              </a:rPr>
              <a:t>The exam files will be a zip file with password, make sure you can extract a zip file.</a:t>
            </a:r>
          </a:p>
          <a:p>
            <a:pPr marL="457200" lvl="0" indent="-325755" algn="l" rtl="0">
              <a:lnSpc>
                <a:spcPct val="115000"/>
              </a:lnSpc>
              <a:spcBef>
                <a:spcPts val="0"/>
              </a:spcBef>
              <a:spcAft>
                <a:spcPts val="0"/>
              </a:spcAft>
              <a:buSzPct val="100000"/>
              <a:buChar char="●"/>
            </a:pPr>
            <a:r>
              <a:rPr lang="en-US" altLang="zh-TW" dirty="0">
                <a:solidFill>
                  <a:schemeClr val="tx1"/>
                </a:solidFill>
              </a:rPr>
              <a:t>The exam files and password will be announced at the day of the exam.</a:t>
            </a:r>
            <a:endParaRPr lang="en-US" altLang="zh-TW" dirty="0">
              <a:solidFill>
                <a:srgbClr val="FF0000"/>
              </a:solidFill>
            </a:endParaRPr>
          </a:p>
          <a:p>
            <a:pPr indent="-325755">
              <a:buSzPct val="100000"/>
            </a:pPr>
            <a:r>
              <a:rPr lang="en-US" altLang="zh-TW" dirty="0">
                <a:solidFill>
                  <a:schemeClr val="tx1"/>
                </a:solidFill>
              </a:rPr>
              <a:t>You must implement the questions in the exam template.</a:t>
            </a:r>
            <a:endParaRPr lang="en-US" altLang="zh-TW" dirty="0">
              <a:solidFill>
                <a:srgbClr val="FF0000"/>
              </a:solidFill>
            </a:endParaRPr>
          </a:p>
          <a:p>
            <a:pPr marL="457200" lvl="0" indent="-325755" algn="l" rtl="0">
              <a:lnSpc>
                <a:spcPct val="115000"/>
              </a:lnSpc>
              <a:spcBef>
                <a:spcPts val="0"/>
              </a:spcBef>
              <a:spcAft>
                <a:spcPts val="0"/>
              </a:spcAft>
              <a:buSzPct val="100000"/>
              <a:buChar char="●"/>
            </a:pPr>
            <a:r>
              <a:rPr lang="en-US" altLang="zh-TW" dirty="0">
                <a:solidFill>
                  <a:schemeClr val="tx1"/>
                </a:solidFill>
              </a:rPr>
              <a:t>The exam template we provide will be the Visual Studio 2019 project.</a:t>
            </a:r>
          </a:p>
          <a:p>
            <a:pPr marL="457200" lvl="0" indent="-325755" algn="l" rtl="0">
              <a:lnSpc>
                <a:spcPct val="115000"/>
              </a:lnSpc>
              <a:spcBef>
                <a:spcPts val="0"/>
              </a:spcBef>
              <a:spcAft>
                <a:spcPts val="0"/>
              </a:spcAft>
              <a:buSzPct val="100000"/>
              <a:buChar char="●"/>
            </a:pPr>
            <a:r>
              <a:rPr lang="en-US" altLang="zh-TW" dirty="0">
                <a:solidFill>
                  <a:srgbClr val="FF0000"/>
                </a:solidFill>
              </a:rPr>
              <a:t>You must use Visual Studio (any version higher than 2019) to do the exam. </a:t>
            </a:r>
            <a:r>
              <a:rPr lang="en-US" altLang="zh-TW" dirty="0">
                <a:solidFill>
                  <a:schemeClr val="tx1"/>
                </a:solidFill>
              </a:rPr>
              <a:t>If you use mac you can use </a:t>
            </a:r>
            <a:r>
              <a:rPr lang="en-US" altLang="zh-TW" dirty="0" err="1">
                <a:solidFill>
                  <a:schemeClr val="tx1"/>
                </a:solidFill>
              </a:rPr>
              <a:t>Xcode</a:t>
            </a:r>
            <a:r>
              <a:rPr lang="en-US" altLang="zh-TW" dirty="0">
                <a:solidFill>
                  <a:schemeClr val="tx1"/>
                </a:solidFill>
              </a:rPr>
              <a:t> instead.</a:t>
            </a:r>
          </a:p>
          <a:p>
            <a:pPr marL="457200" lvl="0" indent="-325755" algn="l" rtl="0">
              <a:lnSpc>
                <a:spcPct val="115000"/>
              </a:lnSpc>
              <a:spcBef>
                <a:spcPts val="0"/>
              </a:spcBef>
              <a:spcAft>
                <a:spcPts val="0"/>
              </a:spcAft>
              <a:buSzPct val="100000"/>
              <a:buChar char="●"/>
            </a:pPr>
            <a:endParaRPr lang="en-US" altLang="zh-TW"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zh-TW" dirty="0"/>
              <a:t>Rules</a:t>
            </a:r>
            <a:r>
              <a:rPr lang="en-US" altLang="zh-TW" dirty="0"/>
              <a:t> – screen recording</a:t>
            </a:r>
            <a:endParaRPr dirty="0"/>
          </a:p>
        </p:txBody>
      </p:sp>
      <p:sp>
        <p:nvSpPr>
          <p:cNvPr id="85" name="Google Shape;85;p18"/>
          <p:cNvSpPr txBox="1">
            <a:spLocks noGrp="1"/>
          </p:cNvSpPr>
          <p:nvPr>
            <p:ph type="body" idx="1"/>
          </p:nvPr>
        </p:nvSpPr>
        <p:spPr>
          <a:xfrm>
            <a:off x="311700" y="1152474"/>
            <a:ext cx="8520600" cy="3769149"/>
          </a:xfrm>
          <a:prstGeom prst="rect">
            <a:avLst/>
          </a:prstGeom>
          <a:noFill/>
          <a:ln>
            <a:noFill/>
          </a:ln>
        </p:spPr>
        <p:txBody>
          <a:bodyPr spcFirstLastPara="1" wrap="square" lIns="91425" tIns="91425" rIns="91425" bIns="91425" anchor="t" anchorCtr="0">
            <a:normAutofit lnSpcReduction="10000"/>
          </a:bodyPr>
          <a:lstStyle/>
          <a:p>
            <a:pPr marL="457200" lvl="0" indent="-325755" algn="l" rtl="0">
              <a:lnSpc>
                <a:spcPct val="115000"/>
              </a:lnSpc>
              <a:spcBef>
                <a:spcPts val="0"/>
              </a:spcBef>
              <a:spcAft>
                <a:spcPts val="0"/>
              </a:spcAft>
              <a:buSzPct val="100000"/>
              <a:buChar char="●"/>
            </a:pPr>
            <a:r>
              <a:rPr lang="en-US" altLang="zh-TW" dirty="0">
                <a:solidFill>
                  <a:schemeClr val="tx1"/>
                </a:solidFill>
              </a:rPr>
              <a:t>During the exam, students shouldn’t open the screen except for Google Meet,</a:t>
            </a:r>
            <a:r>
              <a:rPr lang="zh-TW" altLang="en-US" dirty="0">
                <a:solidFill>
                  <a:schemeClr val="tx1"/>
                </a:solidFill>
              </a:rPr>
              <a:t> </a:t>
            </a:r>
            <a:r>
              <a:rPr lang="en-US" altLang="zh-TW" dirty="0">
                <a:solidFill>
                  <a:schemeClr val="tx1"/>
                </a:solidFill>
              </a:rPr>
              <a:t>IDE, PowerPoint, labs and your own assignments.</a:t>
            </a:r>
            <a:endParaRPr lang="en-US" dirty="0">
              <a:solidFill>
                <a:schemeClr val="tx1"/>
              </a:solidFill>
            </a:endParaRPr>
          </a:p>
          <a:p>
            <a:pPr marL="457200" lvl="0" indent="-325755" algn="l" rtl="0">
              <a:lnSpc>
                <a:spcPct val="115000"/>
              </a:lnSpc>
              <a:spcBef>
                <a:spcPts val="0"/>
              </a:spcBef>
              <a:spcAft>
                <a:spcPts val="0"/>
              </a:spcAft>
              <a:buSzPct val="100000"/>
              <a:buChar char="●"/>
            </a:pPr>
            <a:r>
              <a:rPr lang="en-US" altLang="zh-TW" dirty="0">
                <a:solidFill>
                  <a:schemeClr val="tx1"/>
                </a:solidFill>
              </a:rPr>
              <a:t>During the test, everyone </a:t>
            </a:r>
            <a:r>
              <a:rPr lang="en-US" altLang="zh-TW" dirty="0">
                <a:solidFill>
                  <a:srgbClr val="FF0000"/>
                </a:solidFill>
              </a:rPr>
              <a:t>must record the screen</a:t>
            </a:r>
            <a:r>
              <a:rPr lang="en-US" altLang="zh-TW" dirty="0">
                <a:solidFill>
                  <a:schemeClr val="tx1"/>
                </a:solidFill>
              </a:rPr>
              <a:t>(no sound is OK),</a:t>
            </a:r>
            <a:r>
              <a:rPr lang="en-US" altLang="zh-TW" dirty="0">
                <a:solidFill>
                  <a:srgbClr val="222222"/>
                </a:solidFill>
                <a:highlight>
                  <a:srgbClr val="FFFFFF"/>
                </a:highlight>
              </a:rPr>
              <a:t> You should record the video in several clips so that some unexpected events can be avoided(e.g., computer crashes and system shut-down).</a:t>
            </a:r>
            <a:r>
              <a:rPr lang="en-US" altLang="zh-TW" dirty="0">
                <a:solidFill>
                  <a:schemeClr val="tx1"/>
                </a:solidFill>
              </a:rPr>
              <a:t> we provide 2 tools for you :</a:t>
            </a:r>
            <a:endParaRPr lang="en-US" dirty="0">
              <a:solidFill>
                <a:schemeClr val="tx1"/>
              </a:solidFill>
            </a:endParaRPr>
          </a:p>
          <a:p>
            <a:pPr lvl="1" indent="-304165">
              <a:buSzPct val="100000"/>
            </a:pPr>
            <a:r>
              <a:rPr lang="en-US" altLang="zh-TW" dirty="0">
                <a:solidFill>
                  <a:schemeClr val="tx1"/>
                </a:solidFill>
              </a:rPr>
              <a:t>Open Broadcaster Software: </a:t>
            </a:r>
            <a:r>
              <a:rPr lang="en-US" altLang="zh-TW" dirty="0">
                <a:hlinkClick r:id="rId3"/>
              </a:rPr>
              <a:t>https://obsproject.com/</a:t>
            </a:r>
            <a:r>
              <a:rPr lang="en-US" altLang="zh-TW" dirty="0"/>
              <a:t> </a:t>
            </a:r>
            <a:r>
              <a:rPr lang="en-US" altLang="zh-TW" dirty="0">
                <a:solidFill>
                  <a:srgbClr val="FF0000"/>
                </a:solidFill>
              </a:rPr>
              <a:t>(Recommend)</a:t>
            </a:r>
          </a:p>
          <a:p>
            <a:pPr marL="914400" lvl="1" indent="-304165" algn="l" rtl="0">
              <a:lnSpc>
                <a:spcPct val="115000"/>
              </a:lnSpc>
              <a:spcBef>
                <a:spcPts val="0"/>
              </a:spcBef>
              <a:spcAft>
                <a:spcPts val="0"/>
              </a:spcAft>
              <a:buSzPct val="100000"/>
              <a:buChar char="○"/>
            </a:pPr>
            <a:r>
              <a:rPr lang="en-US" altLang="zh-TW" dirty="0">
                <a:solidFill>
                  <a:schemeClr val="tx1"/>
                </a:solidFill>
              </a:rPr>
              <a:t>Power point screen recording: </a:t>
            </a:r>
            <a:r>
              <a:rPr lang="en-US" altLang="zh-TW" u="sng" dirty="0">
                <a:solidFill>
                  <a:schemeClr val="accent5"/>
                </a:solidFill>
                <a:hlinkClick r:id="rId4">
                  <a:extLst>
                    <a:ext uri="{A12FA001-AC4F-418D-AE19-62706E023703}">
                      <ahyp:hlinkClr xmlns:ahyp="http://schemas.microsoft.com/office/drawing/2018/hyperlinkcolor" val="tx"/>
                    </a:ext>
                  </a:extLst>
                </a:hlinkClick>
              </a:rPr>
              <a:t>https://support.microsoft.com/zh-tw/office/%E5%9C%A8-powerpoint-%E4%B8%AD%E9%8C%84%E8%A3%BD%E8%9E%A2%E5%B9%95-0b4c3f65-534c-4cf1-9c59-402b6e9d79d0?fbclid=IwAR1KRFP5yyEDVHqNEl0uVzHdmkk7T5SUGLs1QwiFiInxSV6we2vN5RM-sPI</a:t>
            </a:r>
            <a:endParaRPr lang="en-US" dirty="0"/>
          </a:p>
          <a:p>
            <a:pPr marL="438786" indent="-285750">
              <a:buSzPct val="100000"/>
            </a:pPr>
            <a:r>
              <a:rPr lang="en-US" dirty="0">
                <a:solidFill>
                  <a:schemeClr val="tx1"/>
                </a:solidFill>
              </a:rPr>
              <a:t>You can also use cellphone to record your screen.</a:t>
            </a:r>
          </a:p>
        </p:txBody>
      </p:sp>
    </p:spTree>
    <p:extLst>
      <p:ext uri="{BB962C8B-B14F-4D97-AF65-F5344CB8AC3E}">
        <p14:creationId xmlns:p14="http://schemas.microsoft.com/office/powerpoint/2010/main" val="100207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9288F4-5A43-42C9-9B33-2D5B4D5D5179}"/>
              </a:ext>
            </a:extLst>
          </p:cNvPr>
          <p:cNvSpPr>
            <a:spLocks noGrp="1"/>
          </p:cNvSpPr>
          <p:nvPr>
            <p:ph type="title"/>
          </p:nvPr>
        </p:nvSpPr>
        <p:spPr/>
        <p:txBody>
          <a:bodyPr>
            <a:normAutofit fontScale="90000"/>
          </a:bodyPr>
          <a:lstStyle/>
          <a:p>
            <a:r>
              <a:rPr lang="zh-TW" altLang="zh-TW" dirty="0"/>
              <a:t>Rules</a:t>
            </a:r>
            <a:r>
              <a:rPr lang="en-US" altLang="zh-TW" dirty="0"/>
              <a:t> – submission details</a:t>
            </a:r>
            <a:endParaRPr lang="zh-TW" altLang="en-US" dirty="0"/>
          </a:p>
        </p:txBody>
      </p:sp>
      <p:sp>
        <p:nvSpPr>
          <p:cNvPr id="3" name="文字版面配置區 2">
            <a:extLst>
              <a:ext uri="{FF2B5EF4-FFF2-40B4-BE49-F238E27FC236}">
                <a16:creationId xmlns:a16="http://schemas.microsoft.com/office/drawing/2014/main" id="{BD4E9BEB-E47B-4ED7-869C-E73D01A5659A}"/>
              </a:ext>
            </a:extLst>
          </p:cNvPr>
          <p:cNvSpPr>
            <a:spLocks noGrp="1"/>
          </p:cNvSpPr>
          <p:nvPr>
            <p:ph type="body" idx="1"/>
          </p:nvPr>
        </p:nvSpPr>
        <p:spPr>
          <a:xfrm>
            <a:off x="311700" y="1152474"/>
            <a:ext cx="8520600" cy="3779945"/>
          </a:xfrm>
        </p:spPr>
        <p:txBody>
          <a:bodyPr>
            <a:normAutofit fontScale="92500" lnSpcReduction="20000"/>
          </a:bodyPr>
          <a:lstStyle/>
          <a:p>
            <a:pPr>
              <a:buClr>
                <a:srgbClr val="222222"/>
              </a:buClr>
            </a:pPr>
            <a:r>
              <a:rPr lang="en-US" altLang="zh-TW" dirty="0">
                <a:solidFill>
                  <a:srgbClr val="222222"/>
                </a:solidFill>
                <a:highlight>
                  <a:srgbClr val="FFFFFF"/>
                </a:highlight>
              </a:rPr>
              <a:t>All students must upload your </a:t>
            </a:r>
            <a:r>
              <a:rPr lang="en-US" altLang="zh-TW" b="1" dirty="0" err="1">
                <a:solidFill>
                  <a:srgbClr val="FF0000"/>
                </a:solidFill>
                <a:highlight>
                  <a:srgbClr val="FFFFFF"/>
                </a:highlight>
              </a:rPr>
              <a:t>StudentWork</a:t>
            </a:r>
            <a:r>
              <a:rPr lang="en-US" altLang="zh-TW" b="1" dirty="0">
                <a:solidFill>
                  <a:srgbClr val="FF0000"/>
                </a:solidFill>
                <a:highlight>
                  <a:srgbClr val="FFFFFF"/>
                </a:highlight>
              </a:rPr>
              <a:t> folder</a:t>
            </a:r>
            <a:r>
              <a:rPr lang="en-US" altLang="zh-TW" dirty="0">
                <a:solidFill>
                  <a:srgbClr val="222222"/>
                </a:solidFill>
                <a:highlight>
                  <a:srgbClr val="FFFFFF"/>
                </a:highlight>
              </a:rPr>
              <a:t> to E3 before </a:t>
            </a:r>
            <a:r>
              <a:rPr lang="en-US" altLang="zh-TW" dirty="0">
                <a:solidFill>
                  <a:srgbClr val="FF0000"/>
                </a:solidFill>
                <a:highlight>
                  <a:srgbClr val="FFFFFF"/>
                </a:highlight>
              </a:rPr>
              <a:t>21:40</a:t>
            </a:r>
            <a:r>
              <a:rPr lang="en-US" altLang="zh-TW" dirty="0">
                <a:solidFill>
                  <a:srgbClr val="222222"/>
                </a:solidFill>
                <a:highlight>
                  <a:srgbClr val="FFFFFF"/>
                </a:highlight>
              </a:rPr>
              <a:t>. You can start to upload your solution at 20:30. Upload format: </a:t>
            </a:r>
            <a:r>
              <a:rPr lang="en-US" altLang="zh-TW" b="0" i="0" dirty="0">
                <a:solidFill>
                  <a:srgbClr val="202124"/>
                </a:solidFill>
                <a:effectLst/>
                <a:latin typeface="Roboto" panose="02000000000000000000" pitchFamily="2" charset="0"/>
              </a:rPr>
              <a:t>OOP_Final_ID_StudentName.zip </a:t>
            </a:r>
            <a:r>
              <a:rPr lang="en-US" altLang="zh-TW" sz="1800" dirty="0">
                <a:solidFill>
                  <a:schemeClr val="tx1"/>
                </a:solidFill>
              </a:rPr>
              <a:t>(e.g. </a:t>
            </a:r>
            <a:r>
              <a:rPr lang="en-US" altLang="zh-TW" b="0" i="0" dirty="0">
                <a:solidFill>
                  <a:srgbClr val="202124"/>
                </a:solidFill>
                <a:effectLst/>
                <a:latin typeface="Roboto" panose="02000000000000000000" pitchFamily="2" charset="0"/>
              </a:rPr>
              <a:t>OOP_Final</a:t>
            </a:r>
            <a:r>
              <a:rPr lang="en-US" altLang="zh-TW" b="0" i="0" dirty="0">
                <a:solidFill>
                  <a:schemeClr val="tx1"/>
                </a:solidFill>
                <a:effectLst/>
                <a:latin typeface="Roboto" panose="02000000000000000000" pitchFamily="2" charset="0"/>
              </a:rPr>
              <a:t>_</a:t>
            </a:r>
            <a:r>
              <a:rPr lang="en-US" altLang="zh-TW" sz="1800" dirty="0">
                <a:solidFill>
                  <a:schemeClr val="tx1"/>
                </a:solidFill>
              </a:rPr>
              <a:t>109550000</a:t>
            </a:r>
            <a:r>
              <a:rPr lang="en-US" altLang="zh-TW" dirty="0">
                <a:solidFill>
                  <a:schemeClr val="tx1"/>
                </a:solidFill>
              </a:rPr>
              <a:t>_</a:t>
            </a:r>
            <a:r>
              <a:rPr lang="zh-TW" altLang="en-US" sz="1800" dirty="0">
                <a:solidFill>
                  <a:schemeClr val="tx1"/>
                </a:solidFill>
              </a:rPr>
              <a:t>王小明</a:t>
            </a:r>
            <a:r>
              <a:rPr lang="en-US" altLang="zh-TW" sz="1800" dirty="0">
                <a:solidFill>
                  <a:schemeClr val="tx1"/>
                </a:solidFill>
              </a:rPr>
              <a:t>.zip)</a:t>
            </a:r>
          </a:p>
          <a:p>
            <a:pPr>
              <a:buClr>
                <a:srgbClr val="222222"/>
              </a:buClr>
            </a:pPr>
            <a:r>
              <a:rPr lang="en-US" altLang="zh-TW" dirty="0">
                <a:solidFill>
                  <a:srgbClr val="222222"/>
                </a:solidFill>
                <a:highlight>
                  <a:srgbClr val="FFFFFF"/>
                </a:highlight>
              </a:rPr>
              <a:t>You can only submit your file </a:t>
            </a:r>
            <a:r>
              <a:rPr lang="en-US" altLang="zh-TW" b="1" dirty="0">
                <a:solidFill>
                  <a:srgbClr val="FF0000"/>
                </a:solidFill>
                <a:highlight>
                  <a:srgbClr val="FFFFFF"/>
                </a:highlight>
              </a:rPr>
              <a:t>once during the exam. Please double check your file before you upload. After the exam time, you can submit your file more than once (but it will be treated as late submission).</a:t>
            </a:r>
            <a:endParaRPr lang="en-US" altLang="zh-TW" dirty="0">
              <a:solidFill>
                <a:srgbClr val="222222"/>
              </a:solidFill>
              <a:highlight>
                <a:srgbClr val="FFFFFF"/>
              </a:highlight>
            </a:endParaRPr>
          </a:p>
          <a:p>
            <a:pPr marL="457200" lvl="0" indent="-342900" algn="l" rtl="0">
              <a:lnSpc>
                <a:spcPct val="115000"/>
              </a:lnSpc>
              <a:spcBef>
                <a:spcPts val="0"/>
              </a:spcBef>
              <a:spcAft>
                <a:spcPts val="0"/>
              </a:spcAft>
              <a:buClr>
                <a:srgbClr val="222222"/>
              </a:buClr>
              <a:buSzPts val="1800"/>
              <a:buChar char="●"/>
            </a:pPr>
            <a:r>
              <a:rPr lang="en-US" altLang="zh-TW" dirty="0">
                <a:solidFill>
                  <a:srgbClr val="222222"/>
                </a:solidFill>
                <a:highlight>
                  <a:srgbClr val="FFFFFF"/>
                </a:highlight>
              </a:rPr>
              <a:t>All students must upload the following files to your Google Drive and </a:t>
            </a:r>
            <a:r>
              <a:rPr lang="en-US" altLang="zh-TW" dirty="0">
                <a:solidFill>
                  <a:schemeClr val="tx1"/>
                </a:solidFill>
              </a:rPr>
              <a:t>upload the sharing space URL on E3 </a:t>
            </a:r>
            <a:r>
              <a:rPr lang="en-US" altLang="zh-TW" dirty="0">
                <a:solidFill>
                  <a:srgbClr val="222222"/>
                </a:solidFill>
                <a:highlight>
                  <a:srgbClr val="FFFFFF"/>
                </a:highlight>
              </a:rPr>
              <a:t>within a day after final exam (For example, in final programming exam, you should upload these files before 6/16 21:40.)</a:t>
            </a:r>
          </a:p>
          <a:p>
            <a:pPr marL="914400" lvl="1" indent="-317500" algn="l" rtl="0">
              <a:lnSpc>
                <a:spcPct val="115000"/>
              </a:lnSpc>
              <a:spcBef>
                <a:spcPts val="0"/>
              </a:spcBef>
              <a:spcAft>
                <a:spcPts val="0"/>
              </a:spcAft>
              <a:buClr>
                <a:srgbClr val="222222"/>
              </a:buClr>
              <a:buSzPts val="1400"/>
              <a:buChar char="○"/>
            </a:pPr>
            <a:r>
              <a:rPr lang="en-US" altLang="zh-TW" b="1" dirty="0">
                <a:solidFill>
                  <a:srgbClr val="222222"/>
                </a:solidFill>
                <a:highlight>
                  <a:srgbClr val="FFFFFF"/>
                </a:highlight>
              </a:rPr>
              <a:t>Photo of your student ID card or personal ID card.</a:t>
            </a:r>
          </a:p>
          <a:p>
            <a:pPr marL="914400" lvl="1" indent="-317500" algn="l" rtl="0">
              <a:lnSpc>
                <a:spcPct val="115000"/>
              </a:lnSpc>
              <a:spcBef>
                <a:spcPts val="0"/>
              </a:spcBef>
              <a:spcAft>
                <a:spcPts val="0"/>
              </a:spcAft>
              <a:buClr>
                <a:srgbClr val="222222"/>
              </a:buClr>
              <a:buSzPts val="1400"/>
              <a:buChar char="○"/>
            </a:pPr>
            <a:r>
              <a:rPr lang="en-US" altLang="zh-TW" b="1" dirty="0">
                <a:solidFill>
                  <a:srgbClr val="222222"/>
                </a:solidFill>
                <a:highlight>
                  <a:srgbClr val="FFFFFF"/>
                </a:highlight>
              </a:rPr>
              <a:t>Screen recording of the Exam. </a:t>
            </a:r>
            <a:r>
              <a:rPr lang="en-US" altLang="zh-TW" dirty="0">
                <a:solidFill>
                  <a:srgbClr val="222222"/>
                </a:solidFill>
                <a:highlight>
                  <a:srgbClr val="FFFFFF"/>
                </a:highlight>
              </a:rPr>
              <a:t>The length of the video should be at least 120 minute(18:30~20:30). </a:t>
            </a:r>
          </a:p>
          <a:p>
            <a:pPr lvl="1"/>
            <a:r>
              <a:rPr lang="en-US" altLang="zh-TW" dirty="0">
                <a:solidFill>
                  <a:schemeClr val="tx1"/>
                </a:solidFill>
              </a:rPr>
              <a:t>Remember to turn on sharing(set privacy as public) so that the TA can watch or download your video directly.</a:t>
            </a:r>
            <a:endParaRPr lang="en-US" altLang="zh-TW" dirty="0">
              <a:solidFill>
                <a:srgbClr val="222222"/>
              </a:solidFill>
              <a:highlight>
                <a:srgbClr val="FFFFFF"/>
              </a:highlight>
            </a:endParaRPr>
          </a:p>
          <a:p>
            <a:pPr lvl="1"/>
            <a:r>
              <a:rPr lang="en-US" altLang="zh-TW" dirty="0">
                <a:solidFill>
                  <a:schemeClr val="tx1"/>
                </a:solidFill>
              </a:rPr>
              <a:t>The name of the </a:t>
            </a:r>
            <a:r>
              <a:rPr lang="zh-TW" altLang="zh-TW" dirty="0">
                <a:solidFill>
                  <a:schemeClr val="tx1"/>
                </a:solidFill>
              </a:rPr>
              <a:t>record</a:t>
            </a:r>
            <a:r>
              <a:rPr lang="en-US" altLang="zh-TW" dirty="0">
                <a:solidFill>
                  <a:schemeClr val="tx1"/>
                </a:solidFill>
              </a:rPr>
              <a:t>ed</a:t>
            </a:r>
            <a:r>
              <a:rPr lang="zh-TW" altLang="zh-TW" dirty="0">
                <a:solidFill>
                  <a:schemeClr val="tx1"/>
                </a:solidFill>
              </a:rPr>
              <a:t> </a:t>
            </a:r>
            <a:r>
              <a:rPr lang="en-US" altLang="zh-TW" dirty="0">
                <a:solidFill>
                  <a:schemeClr val="tx1"/>
                </a:solidFill>
              </a:rPr>
              <a:t>video must be </a:t>
            </a:r>
            <a:r>
              <a:rPr lang="zh-TW" altLang="zh-TW" dirty="0">
                <a:solidFill>
                  <a:schemeClr val="tx1"/>
                </a:solidFill>
              </a:rPr>
              <a:t>ID_StudentName.mp4</a:t>
            </a:r>
            <a:r>
              <a:rPr lang="en-US" altLang="zh-TW" dirty="0">
                <a:solidFill>
                  <a:schemeClr val="tx1"/>
                </a:solidFill>
              </a:rPr>
              <a:t> (</a:t>
            </a:r>
            <a:r>
              <a:rPr lang="en-US" altLang="zh-TW" sz="1400" dirty="0">
                <a:solidFill>
                  <a:schemeClr val="tx1"/>
                </a:solidFill>
              </a:rPr>
              <a:t>e.g. 109550000_</a:t>
            </a:r>
            <a:r>
              <a:rPr lang="zh-TW" altLang="en-US" sz="1400" dirty="0">
                <a:solidFill>
                  <a:schemeClr val="tx1"/>
                </a:solidFill>
              </a:rPr>
              <a:t>王小明</a:t>
            </a:r>
            <a:r>
              <a:rPr lang="en-US" altLang="zh-TW" sz="1400" dirty="0">
                <a:solidFill>
                  <a:schemeClr val="tx1"/>
                </a:solidFill>
              </a:rPr>
              <a:t>.mp4)</a:t>
            </a:r>
          </a:p>
          <a:p>
            <a:pPr lvl="1"/>
            <a:r>
              <a:rPr lang="en-US" altLang="zh-TW" dirty="0">
                <a:solidFill>
                  <a:schemeClr val="tx1"/>
                </a:solidFill>
              </a:rPr>
              <a:t>The screen recording should at least stay in your drive for </a:t>
            </a:r>
            <a:r>
              <a:rPr lang="en-US" altLang="zh-TW" dirty="0">
                <a:solidFill>
                  <a:srgbClr val="FF0000"/>
                </a:solidFill>
              </a:rPr>
              <a:t>2 weeks.</a:t>
            </a:r>
            <a:endParaRPr lang="en-US" altLang="zh-TW" sz="1400" dirty="0">
              <a:solidFill>
                <a:srgbClr val="FF0000"/>
              </a:solidFill>
            </a:endParaRPr>
          </a:p>
        </p:txBody>
      </p:sp>
    </p:spTree>
    <p:extLst>
      <p:ext uri="{BB962C8B-B14F-4D97-AF65-F5344CB8AC3E}">
        <p14:creationId xmlns:p14="http://schemas.microsoft.com/office/powerpoint/2010/main" val="457516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9F7DD0-3216-4D0E-984E-9C969B4DB2E5}"/>
              </a:ext>
            </a:extLst>
          </p:cNvPr>
          <p:cNvSpPr>
            <a:spLocks noGrp="1"/>
          </p:cNvSpPr>
          <p:nvPr>
            <p:ph type="title"/>
          </p:nvPr>
        </p:nvSpPr>
        <p:spPr/>
        <p:txBody>
          <a:bodyPr>
            <a:normAutofit fontScale="90000"/>
          </a:bodyPr>
          <a:lstStyle/>
          <a:p>
            <a:r>
              <a:rPr lang="en-US" altLang="zh-TW" dirty="0"/>
              <a:t>Rule – scoring criteria</a:t>
            </a:r>
            <a:endParaRPr lang="zh-TW" altLang="en-US" dirty="0"/>
          </a:p>
        </p:txBody>
      </p:sp>
      <p:sp>
        <p:nvSpPr>
          <p:cNvPr id="3" name="文字版面配置區 2">
            <a:extLst>
              <a:ext uri="{FF2B5EF4-FFF2-40B4-BE49-F238E27FC236}">
                <a16:creationId xmlns:a16="http://schemas.microsoft.com/office/drawing/2014/main" id="{18EB194C-6E43-44C5-BDAE-E9BD55E01DB5}"/>
              </a:ext>
            </a:extLst>
          </p:cNvPr>
          <p:cNvSpPr>
            <a:spLocks noGrp="1"/>
          </p:cNvSpPr>
          <p:nvPr>
            <p:ph type="body" idx="1"/>
          </p:nvPr>
        </p:nvSpPr>
        <p:spPr/>
        <p:txBody>
          <a:bodyPr>
            <a:normAutofit/>
          </a:bodyPr>
          <a:lstStyle/>
          <a:p>
            <a:r>
              <a:rPr lang="en-US" altLang="zh-TW" dirty="0">
                <a:solidFill>
                  <a:schemeClr val="tx1"/>
                </a:solidFill>
              </a:rPr>
              <a:t>There are four cases for scoring</a:t>
            </a:r>
          </a:p>
          <a:p>
            <a:r>
              <a:rPr lang="en-US" altLang="zh-TW" sz="1800" b="0" i="0" u="none" strike="noStrike" baseline="0" dirty="0">
                <a:solidFill>
                  <a:srgbClr val="000000"/>
                </a:solidFill>
                <a:latin typeface="Arial" panose="020B0604020202020204" pitchFamily="34" charset="0"/>
                <a:cs typeface="Arial" panose="020B0604020202020204" pitchFamily="34" charset="0"/>
              </a:rPr>
              <a:t> If you upload the answer file: </a:t>
            </a:r>
          </a:p>
          <a:p>
            <a:pPr lvl="1"/>
            <a:r>
              <a:rPr lang="en-US" altLang="zh-TW" b="0" i="0" u="none" strike="noStrike" baseline="0" dirty="0">
                <a:solidFill>
                  <a:srgbClr val="000000"/>
                </a:solidFill>
                <a:latin typeface="Arial" panose="020B0604020202020204" pitchFamily="34" charset="0"/>
                <a:cs typeface="Arial" panose="020B0604020202020204" pitchFamily="34" charset="0"/>
              </a:rPr>
              <a:t>Before 21:40, your highest score will be 100. </a:t>
            </a:r>
          </a:p>
          <a:p>
            <a:pPr lvl="1"/>
            <a:r>
              <a:rPr lang="en-US" altLang="zh-TW" b="0" i="0" u="none" strike="noStrike" baseline="0" dirty="0">
                <a:solidFill>
                  <a:srgbClr val="000000"/>
                </a:solidFill>
                <a:latin typeface="Arial" panose="020B0604020202020204" pitchFamily="34" charset="0"/>
                <a:cs typeface="Arial" panose="020B0604020202020204" pitchFamily="34" charset="0"/>
              </a:rPr>
              <a:t>21:40 ~ 22:30, your score will</a:t>
            </a:r>
            <a:r>
              <a:rPr lang="zh-TW" altLang="en-US" b="0" i="0" u="none" strike="noStrike" baseline="0" dirty="0">
                <a:solidFill>
                  <a:srgbClr val="000000"/>
                </a:solidFill>
                <a:latin typeface="Arial" panose="020B0604020202020204" pitchFamily="34" charset="0"/>
                <a:cs typeface="Arial" panose="020B0604020202020204" pitchFamily="34" charset="0"/>
              </a:rPr>
              <a:t> </a:t>
            </a:r>
            <a:r>
              <a:rPr lang="en-US" altLang="zh-TW" b="0" i="0" u="none" strike="noStrike" baseline="0" dirty="0">
                <a:solidFill>
                  <a:srgbClr val="000000"/>
                </a:solidFill>
                <a:latin typeface="Arial" panose="020B0604020202020204" pitchFamily="34" charset="0"/>
                <a:cs typeface="Arial" panose="020B0604020202020204" pitchFamily="34" charset="0"/>
              </a:rPr>
              <a:t>be reduced by 40 points. (highest score will be 60) </a:t>
            </a:r>
          </a:p>
          <a:p>
            <a:pPr lvl="1"/>
            <a:r>
              <a:rPr lang="en-US" altLang="zh-TW" b="0" i="0" u="none" strike="noStrike" baseline="0" dirty="0">
                <a:solidFill>
                  <a:srgbClr val="000000"/>
                </a:solidFill>
                <a:latin typeface="Arial" panose="020B0604020202020204" pitchFamily="34" charset="0"/>
                <a:cs typeface="Arial" panose="020B0604020202020204" pitchFamily="34" charset="0"/>
              </a:rPr>
              <a:t>After </a:t>
            </a:r>
            <a:r>
              <a:rPr lang="en-US" altLang="zh-TW" dirty="0">
                <a:solidFill>
                  <a:srgbClr val="000000"/>
                </a:solidFill>
                <a:latin typeface="Arial" panose="020B0604020202020204" pitchFamily="34" charset="0"/>
                <a:cs typeface="Arial" panose="020B0604020202020204" pitchFamily="34" charset="0"/>
              </a:rPr>
              <a:t>22</a:t>
            </a:r>
            <a:r>
              <a:rPr lang="en-US" altLang="zh-TW" b="0" i="0" u="none" strike="noStrike" baseline="0" dirty="0">
                <a:solidFill>
                  <a:srgbClr val="000000"/>
                </a:solidFill>
                <a:latin typeface="Arial" panose="020B0604020202020204" pitchFamily="34" charset="0"/>
                <a:cs typeface="Arial" panose="020B0604020202020204" pitchFamily="34" charset="0"/>
              </a:rPr>
              <a:t>:30, your score will be 0. </a:t>
            </a:r>
          </a:p>
          <a:p>
            <a:r>
              <a:rPr lang="en-US" altLang="zh-TW" dirty="0">
                <a:solidFill>
                  <a:srgbClr val="FF0000"/>
                </a:solidFill>
                <a:latin typeface="Arial" panose="020B0604020202020204" pitchFamily="34" charset="0"/>
                <a:cs typeface="Arial" panose="020B0604020202020204" pitchFamily="34" charset="0"/>
              </a:rPr>
              <a:t>You have 20 minutes(21:20-21:40) to upload your file, after that any file uploaded on e3 will be considered late submission.</a:t>
            </a:r>
          </a:p>
          <a:p>
            <a:pPr marL="596900" lvl="1" indent="0">
              <a:buNone/>
            </a:pPr>
            <a:endParaRPr lang="en-US" altLang="zh-TW" b="0" i="0" u="none" strike="noStrike" baseline="0" dirty="0">
              <a:solidFill>
                <a:srgbClr val="000000"/>
              </a:solidFill>
              <a:latin typeface="Arial" panose="020B0604020202020204" pitchFamily="34" charset="0"/>
              <a:cs typeface="Arial" panose="020B0604020202020204" pitchFamily="34" charset="0"/>
            </a:endParaRPr>
          </a:p>
          <a:p>
            <a:r>
              <a:rPr lang="en-US" altLang="zh-TW" b="0" i="0" u="none" strike="noStrike" baseline="0" dirty="0">
                <a:solidFill>
                  <a:srgbClr val="000000"/>
                </a:solidFill>
                <a:latin typeface="Arial" panose="020B0604020202020204" pitchFamily="34" charset="0"/>
                <a:cs typeface="Arial" panose="020B0604020202020204" pitchFamily="34" charset="0"/>
              </a:rPr>
              <a:t>If your screen recording length is more than 120 minutes, your score won’t be reduced. </a:t>
            </a:r>
          </a:p>
          <a:p>
            <a:r>
              <a:rPr lang="en-US" altLang="zh-TW" b="0" i="0" u="none" strike="noStrike" baseline="0" dirty="0">
                <a:solidFill>
                  <a:srgbClr val="000000"/>
                </a:solidFill>
                <a:latin typeface="Arial" panose="020B0604020202020204" pitchFamily="34" charset="0"/>
                <a:cs typeface="Arial" panose="020B0604020202020204" pitchFamily="34" charset="0"/>
              </a:rPr>
              <a:t>If not, your score will be: </a:t>
            </a:r>
            <a:r>
              <a:rPr lang="en-US" altLang="zh-TW" b="0" i="0" u="none" strike="noStrike" baseline="0" dirty="0" err="1">
                <a:solidFill>
                  <a:srgbClr val="000000"/>
                </a:solidFill>
                <a:latin typeface="Arial" panose="020B0604020202020204" pitchFamily="34" charset="0"/>
                <a:cs typeface="Arial" panose="020B0604020202020204" pitchFamily="34" charset="0"/>
              </a:rPr>
              <a:t>yourOriginalScore</a:t>
            </a:r>
            <a:r>
              <a:rPr lang="en-US" altLang="zh-TW" b="0" i="0" u="none" strike="noStrike" baseline="0" dirty="0">
                <a:solidFill>
                  <a:srgbClr val="000000"/>
                </a:solidFill>
                <a:latin typeface="Arial" panose="020B0604020202020204" pitchFamily="34" charset="0"/>
                <a:cs typeface="Arial" panose="020B0604020202020204" pitchFamily="34" charset="0"/>
              </a:rPr>
              <a:t> – (40 * (120 - </a:t>
            </a:r>
            <a:r>
              <a:rPr lang="en-US" altLang="zh-TW" b="0" i="0" u="none" strike="noStrike" baseline="0" dirty="0" err="1">
                <a:solidFill>
                  <a:srgbClr val="000000"/>
                </a:solidFill>
                <a:latin typeface="Arial" panose="020B0604020202020204" pitchFamily="34" charset="0"/>
                <a:cs typeface="Arial" panose="020B0604020202020204" pitchFamily="34" charset="0"/>
              </a:rPr>
              <a:t>videoLength</a:t>
            </a:r>
            <a:r>
              <a:rPr lang="en-US" altLang="zh-TW" b="0" i="0" u="none" strike="noStrike" baseline="0" dirty="0">
                <a:solidFill>
                  <a:srgbClr val="000000"/>
                </a:solidFill>
                <a:latin typeface="Arial" panose="020B0604020202020204" pitchFamily="34" charset="0"/>
                <a:cs typeface="Arial" panose="020B0604020202020204" pitchFamily="34" charset="0"/>
              </a:rPr>
              <a:t>)/120)</a:t>
            </a:r>
          </a:p>
        </p:txBody>
      </p:sp>
    </p:spTree>
    <p:extLst>
      <p:ext uri="{BB962C8B-B14F-4D97-AF65-F5344CB8AC3E}">
        <p14:creationId xmlns:p14="http://schemas.microsoft.com/office/powerpoint/2010/main" val="413980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9F7DD0-3216-4D0E-984E-9C969B4DB2E5}"/>
              </a:ext>
            </a:extLst>
          </p:cNvPr>
          <p:cNvSpPr>
            <a:spLocks noGrp="1"/>
          </p:cNvSpPr>
          <p:nvPr>
            <p:ph type="title"/>
          </p:nvPr>
        </p:nvSpPr>
        <p:spPr/>
        <p:txBody>
          <a:bodyPr>
            <a:normAutofit fontScale="90000"/>
          </a:bodyPr>
          <a:lstStyle/>
          <a:p>
            <a:r>
              <a:rPr lang="en-US" altLang="zh-TW" dirty="0"/>
              <a:t>Rule – scoring criteria</a:t>
            </a:r>
            <a:endParaRPr lang="zh-TW" altLang="en-US" dirty="0"/>
          </a:p>
        </p:txBody>
      </p:sp>
      <p:sp>
        <p:nvSpPr>
          <p:cNvPr id="3" name="文字版面配置區 2">
            <a:extLst>
              <a:ext uri="{FF2B5EF4-FFF2-40B4-BE49-F238E27FC236}">
                <a16:creationId xmlns:a16="http://schemas.microsoft.com/office/drawing/2014/main" id="{18EB194C-6E43-44C5-BDAE-E9BD55E01DB5}"/>
              </a:ext>
            </a:extLst>
          </p:cNvPr>
          <p:cNvSpPr>
            <a:spLocks noGrp="1"/>
          </p:cNvSpPr>
          <p:nvPr>
            <p:ph type="body" idx="1"/>
          </p:nvPr>
        </p:nvSpPr>
        <p:spPr/>
        <p:txBody>
          <a:bodyPr>
            <a:normAutofit/>
          </a:bodyPr>
          <a:lstStyle/>
          <a:p>
            <a:r>
              <a:rPr lang="en-US" altLang="zh-TW" dirty="0">
                <a:solidFill>
                  <a:schemeClr val="tx1"/>
                </a:solidFill>
              </a:rPr>
              <a:t>If you do not sign your name on the attendance sheet, your score will be reduced by 10 points.</a:t>
            </a:r>
          </a:p>
          <a:p>
            <a:r>
              <a:rPr lang="en-US" altLang="zh-TW" dirty="0">
                <a:solidFill>
                  <a:schemeClr val="tx1"/>
                </a:solidFill>
              </a:rPr>
              <a:t>If you do not turn on webcam or camera, your score will be reduced by 10 points.</a:t>
            </a:r>
          </a:p>
          <a:p>
            <a:r>
              <a:rPr lang="en-US" altLang="zh-TW" dirty="0">
                <a:solidFill>
                  <a:schemeClr val="tx1"/>
                </a:solidFill>
              </a:rPr>
              <a:t>If you do not record the whole screen, your score will be reduced by 10 points.</a:t>
            </a:r>
          </a:p>
          <a:p>
            <a:r>
              <a:rPr lang="en-US" altLang="zh-TW" dirty="0">
                <a:solidFill>
                  <a:schemeClr val="tx1"/>
                </a:solidFill>
              </a:rPr>
              <a:t>If you do not upload your recording on the google drive, your score will be reduced by 10 points. </a:t>
            </a:r>
            <a:r>
              <a:rPr lang="en-US" altLang="zh-TW" dirty="0">
                <a:solidFill>
                  <a:srgbClr val="FF0000"/>
                </a:solidFill>
              </a:rPr>
              <a:t>Please do not upload zip file.</a:t>
            </a:r>
          </a:p>
          <a:p>
            <a:endParaRPr lang="en-US" altLang="zh-TW" dirty="0">
              <a:solidFill>
                <a:schemeClr val="tx1"/>
              </a:solidFill>
            </a:endParaRPr>
          </a:p>
          <a:p>
            <a:endParaRPr lang="en-US" altLang="zh-TW" b="0" i="0" u="none" strike="noStrike" baseline="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33401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2650</TotalTime>
  <Words>1483</Words>
  <Application>Microsoft Office PowerPoint</Application>
  <PresentationFormat>如螢幕大小 (16:9)</PresentationFormat>
  <Paragraphs>83</Paragraphs>
  <Slides>20</Slides>
  <Notes>18</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20</vt:i4>
      </vt:variant>
    </vt:vector>
  </HeadingPairs>
  <TitlesOfParts>
    <vt:vector size="24" baseType="lpstr">
      <vt:lpstr>Arial</vt:lpstr>
      <vt:lpstr>Calibri</vt:lpstr>
      <vt:lpstr>Roboto</vt:lpstr>
      <vt:lpstr>Simple Light</vt:lpstr>
      <vt:lpstr>Final Programming Exam Rules</vt:lpstr>
      <vt:lpstr>Schedule</vt:lpstr>
      <vt:lpstr>Information of School Policy</vt:lpstr>
      <vt:lpstr>Rules - during the exam</vt:lpstr>
      <vt:lpstr>Rules – building environment</vt:lpstr>
      <vt:lpstr>Rules – screen recording</vt:lpstr>
      <vt:lpstr>Rules – submission details</vt:lpstr>
      <vt:lpstr>Rule – scoring criteria</vt:lpstr>
      <vt:lpstr>Rule – scoring criteria</vt:lpstr>
      <vt:lpstr>Open Broadcaster Software tutorial</vt:lpstr>
      <vt:lpstr>Open Broadcaster Software tutorial</vt:lpstr>
      <vt:lpstr>Open Broadcaster Software tutorial</vt:lpstr>
      <vt:lpstr>Open Broadcaster Software tutorial</vt:lpstr>
      <vt:lpstr>Open Broadcaster Software tutorial</vt:lpstr>
      <vt:lpstr>Open Broadcaster Software tutorial</vt:lpstr>
      <vt:lpstr>PPT screen recording tutorial</vt:lpstr>
      <vt:lpstr>PPT screen recording tutorial</vt:lpstr>
      <vt:lpstr>PPT screen recording tutorial</vt:lpstr>
      <vt:lpstr>PPT screen recording tutorial</vt:lpstr>
      <vt:lpstr>PPT screen recording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Exam Rules</dc:title>
  <dc:creator>李承恩</dc:creator>
  <cp:lastModifiedBy>李承恩</cp:lastModifiedBy>
  <cp:revision>208</cp:revision>
  <dcterms:modified xsi:type="dcterms:W3CDTF">2022-06-10T08:09:25Z</dcterms:modified>
</cp:coreProperties>
</file>